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9" d="100"/>
          <a:sy n="89" d="100"/>
        </p:scale>
        <p:origin x="-1085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86EE-D21D-4A78-B4EF-2760A786E0AC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0882-50DB-49A7-879B-73A3935D0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992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86EE-D21D-4A78-B4EF-2760A786E0AC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0882-50DB-49A7-879B-73A3935D0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78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86EE-D21D-4A78-B4EF-2760A786E0AC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0882-50DB-49A7-879B-73A3935D0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349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86EE-D21D-4A78-B4EF-2760A786E0AC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0882-50DB-49A7-879B-73A3935D0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65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86EE-D21D-4A78-B4EF-2760A786E0AC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0882-50DB-49A7-879B-73A3935D0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53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86EE-D21D-4A78-B4EF-2760A786E0AC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0882-50DB-49A7-879B-73A3935D0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420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86EE-D21D-4A78-B4EF-2760A786E0AC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0882-50DB-49A7-879B-73A3935D0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73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86EE-D21D-4A78-B4EF-2760A786E0AC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0882-50DB-49A7-879B-73A3935D0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9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86EE-D21D-4A78-B4EF-2760A786E0AC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0882-50DB-49A7-879B-73A3935D0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77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86EE-D21D-4A78-B4EF-2760A786E0AC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0882-50DB-49A7-879B-73A3935D0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702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86EE-D21D-4A78-B4EF-2760A786E0AC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0882-50DB-49A7-879B-73A3935D0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006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186EE-D21D-4A78-B4EF-2760A786E0AC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50882-50DB-49A7-879B-73A3935D0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86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Listen to Olga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6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24390" y="3040903"/>
            <a:ext cx="887473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cs-CZ" sz="1400" dirty="0" smtClean="0">
                <a:solidFill>
                  <a:srgbClr val="000000"/>
                </a:solidFill>
                <a:latin typeface="Forte" panose="03060902040502070203" pitchFamily="66" charset="0"/>
              </a:rPr>
              <a:t>( </a:t>
            </a:r>
            <a:r>
              <a:rPr lang="en-US" sz="1400" dirty="0" smtClean="0">
                <a:solidFill>
                  <a:srgbClr val="000000"/>
                </a:solidFill>
                <a:latin typeface="Forte" panose="03060902040502070203" pitchFamily="66" charset="0"/>
              </a:rPr>
              <a:t>Of </a:t>
            </a:r>
            <a:r>
              <a:rPr lang="en-US" sz="1400" dirty="0">
                <a:solidFill>
                  <a:srgbClr val="000000"/>
                </a:solidFill>
                <a:latin typeface="Forte" panose="03060902040502070203" pitchFamily="66" charset="0"/>
              </a:rPr>
              <a:t>course you can quote me during the presentations </a:t>
            </a:r>
            <a:r>
              <a:rPr lang="en-US" sz="1400" dirty="0" smtClean="0">
                <a:solidFill>
                  <a:srgbClr val="000000"/>
                </a:solidFill>
                <a:latin typeface="Forte" panose="03060902040502070203" pitchFamily="66" charset="0"/>
              </a:rPr>
              <a:t>tomorrow</a:t>
            </a:r>
            <a:r>
              <a:rPr lang="cs-CZ" sz="1400" dirty="0" smtClean="0">
                <a:solidFill>
                  <a:srgbClr val="000000"/>
                </a:solidFill>
                <a:latin typeface="Forte" panose="03060902040502070203" pitchFamily="66" charset="0"/>
              </a:rPr>
              <a:t> )</a:t>
            </a:r>
            <a:endParaRPr lang="en-US" sz="1400" b="0" dirty="0" smtClean="0">
              <a:solidFill>
                <a:srgbClr val="000000"/>
              </a:solidFill>
              <a:effectLst/>
              <a:latin typeface="Forte" panose="03060902040502070203" pitchFamily="66" charset="0"/>
            </a:endParaRPr>
          </a:p>
          <a:p>
            <a:pPr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Forte" panose="03060902040502070203" pitchFamily="66" charset="0"/>
              </a:rPr>
              <a:t>Gear has become a very serious school for us, to understand what is the audience </a:t>
            </a:r>
            <a:r>
              <a:rPr lang="en-US" dirty="0">
                <a:solidFill>
                  <a:srgbClr val="000000"/>
                </a:solidFill>
                <a:latin typeface="Forte" panose="03060902040502070203" pitchFamily="66" charset="0"/>
              </a:rPr>
              <a:t>measurement.</a:t>
            </a:r>
          </a:p>
          <a:p>
            <a:pPr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Forte" panose="03060902040502070203" pitchFamily="66" charset="0"/>
              </a:rPr>
              <a:t>I would say, that it ' s the philosophy of the new approach for the study of the real  behavior of viewers and listeners. Fixing a real TV watching, not the viewer's opinion about TV watching.</a:t>
            </a:r>
            <a:endParaRPr lang="en-US" b="0" i="0" dirty="0" smtClean="0">
              <a:solidFill>
                <a:srgbClr val="000000"/>
              </a:solidFill>
              <a:effectLst/>
              <a:latin typeface="Forte" panose="03060902040502070203" pitchFamily="66" charset="0"/>
            </a:endParaRPr>
          </a:p>
          <a:p>
            <a:pPr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Forte" panose="03060902040502070203" pitchFamily="66" charset="0"/>
              </a:rPr>
              <a:t>I think that this approach is still underestimated. But I hope that understanding will be.</a:t>
            </a:r>
            <a:endParaRPr lang="en-US" b="0" i="0" dirty="0" smtClean="0">
              <a:solidFill>
                <a:srgbClr val="000000"/>
              </a:solidFill>
              <a:effectLst/>
              <a:latin typeface="Forte" panose="03060902040502070203" pitchFamily="66" charset="0"/>
            </a:endParaRPr>
          </a:p>
          <a:p>
            <a:pPr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Forte" panose="03060902040502070203" pitchFamily="66" charset="0"/>
              </a:rPr>
              <a:t>This is especially important, in my opinion, right now, in the measurement of online video, mobile phones, gadgets, on the desktop, laptop.</a:t>
            </a:r>
            <a:endParaRPr lang="en-US" b="0" i="0" dirty="0" smtClean="0">
              <a:solidFill>
                <a:srgbClr val="000000"/>
              </a:solidFill>
              <a:effectLst/>
              <a:latin typeface="Forte" panose="03060902040502070203" pitchFamily="66" charset="0"/>
            </a:endParaRPr>
          </a:p>
          <a:p>
            <a:pPr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Forte" panose="03060902040502070203" pitchFamily="66" charset="0"/>
              </a:rPr>
              <a:t>Best regards,</a:t>
            </a:r>
            <a:endParaRPr lang="en-US" b="0" i="0" dirty="0" smtClean="0">
              <a:solidFill>
                <a:srgbClr val="000000"/>
              </a:solidFill>
              <a:effectLst/>
              <a:latin typeface="Forte" panose="03060902040502070203" pitchFamily="66" charset="0"/>
            </a:endParaRPr>
          </a:p>
          <a:p>
            <a:pPr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Forte" panose="03060902040502070203" pitchFamily="66" charset="0"/>
              </a:rPr>
              <a:t>Olga</a:t>
            </a:r>
            <a:endParaRPr lang="en-US" b="0" i="0" dirty="0">
              <a:solidFill>
                <a:srgbClr val="000000"/>
              </a:solidFill>
              <a:effectLst/>
              <a:latin typeface="Forte" panose="03060902040502070203" pitchFamily="66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9512" y="0"/>
            <a:ext cx="8964488" cy="3098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dirty="0">
                <a:solidFill>
                  <a:srgbClr val="003399"/>
                </a:solidFill>
                <a:latin typeface="Forte" panose="03060902040502070203" pitchFamily="66" charset="0"/>
              </a:rPr>
              <a:t>I really wanted to meet with members of the GEAR plus and very much hoped for it</a:t>
            </a:r>
            <a:r>
              <a:rPr lang="en-US" dirty="0" smtClean="0">
                <a:solidFill>
                  <a:srgbClr val="003399"/>
                </a:solidFill>
                <a:latin typeface="Forte" panose="03060902040502070203" pitchFamily="66" charset="0"/>
              </a:rPr>
              <a:t>.</a:t>
            </a:r>
            <a:r>
              <a:rPr lang="cs-CZ" dirty="0" smtClean="0">
                <a:solidFill>
                  <a:srgbClr val="003399"/>
                </a:solidFill>
                <a:latin typeface="Forte" panose="03060902040502070203" pitchFamily="66" charset="0"/>
              </a:rPr>
              <a:t> </a:t>
            </a:r>
            <a:r>
              <a:rPr lang="en-US" dirty="0" smtClean="0">
                <a:solidFill>
                  <a:srgbClr val="003399"/>
                </a:solidFill>
                <a:latin typeface="Forte" panose="03060902040502070203" pitchFamily="66" charset="0"/>
              </a:rPr>
              <a:t>Especially </a:t>
            </a:r>
            <a:r>
              <a:rPr lang="en-US" dirty="0">
                <a:solidFill>
                  <a:srgbClr val="003399"/>
                </a:solidFill>
                <a:latin typeface="Forte" panose="03060902040502070203" pitchFamily="66" charset="0"/>
              </a:rPr>
              <a:t>in the year of the 50th anniversary of the GEAR.</a:t>
            </a:r>
            <a:endParaRPr lang="en-US" b="0" i="0" dirty="0" smtClean="0">
              <a:solidFill>
                <a:srgbClr val="003399"/>
              </a:solidFill>
              <a:effectLst/>
              <a:latin typeface="Forte" panose="03060902040502070203" pitchFamily="66" charset="0"/>
            </a:endParaRPr>
          </a:p>
          <a:p>
            <a:pPr>
              <a:spcAft>
                <a:spcPts val="1000"/>
              </a:spcAft>
            </a:pPr>
            <a:r>
              <a:rPr lang="en-US" dirty="0">
                <a:solidFill>
                  <a:srgbClr val="003399"/>
                </a:solidFill>
                <a:latin typeface="Forte" panose="03060902040502070203" pitchFamily="66" charset="0"/>
              </a:rPr>
              <a:t>It is a magnificent organization with its own traditions and creative approach, and excellent members of the GEAR.</a:t>
            </a:r>
            <a:endParaRPr lang="en-US" b="0" i="0" dirty="0" smtClean="0">
              <a:solidFill>
                <a:srgbClr val="003399"/>
              </a:solidFill>
              <a:effectLst/>
              <a:latin typeface="Forte" panose="03060902040502070203" pitchFamily="66" charset="0"/>
            </a:endParaRPr>
          </a:p>
          <a:p>
            <a:pPr>
              <a:spcAft>
                <a:spcPts val="1000"/>
              </a:spcAft>
            </a:pPr>
            <a:r>
              <a:rPr lang="en-US" dirty="0">
                <a:solidFill>
                  <a:srgbClr val="003399"/>
                </a:solidFill>
                <a:latin typeface="Forte" panose="03060902040502070203" pitchFamily="66" charset="0"/>
              </a:rPr>
              <a:t>I really appreciate that I was lucky to meet such high professionals, not indifferent, humane and democratic, very kind and bright people</a:t>
            </a:r>
            <a:endParaRPr lang="en-US" b="0" i="0" dirty="0" smtClean="0">
              <a:solidFill>
                <a:srgbClr val="003399"/>
              </a:solidFill>
              <a:effectLst/>
              <a:latin typeface="Forte" panose="03060902040502070203" pitchFamily="66" charset="0"/>
            </a:endParaRPr>
          </a:p>
          <a:p>
            <a:pPr>
              <a:spcAft>
                <a:spcPts val="1000"/>
              </a:spcAft>
            </a:pPr>
            <a:r>
              <a:rPr lang="en-US" dirty="0">
                <a:solidFill>
                  <a:srgbClr val="003399"/>
                </a:solidFill>
                <a:latin typeface="Forte" panose="03060902040502070203" pitchFamily="66" charset="0"/>
              </a:rPr>
              <a:t>I am very proud that we communicate so many years. I consider this fact very important in my professional and personal life.</a:t>
            </a:r>
            <a:endParaRPr lang="en-US" b="0" i="0" dirty="0" smtClean="0">
              <a:solidFill>
                <a:srgbClr val="003399"/>
              </a:solidFill>
              <a:effectLst/>
              <a:latin typeface="Forte" panose="03060902040502070203" pitchFamily="66" charset="0"/>
            </a:endParaRPr>
          </a:p>
          <a:p>
            <a:pPr>
              <a:spcAft>
                <a:spcPts val="1000"/>
              </a:spcAft>
            </a:pPr>
            <a:r>
              <a:rPr lang="en-US" dirty="0">
                <a:solidFill>
                  <a:srgbClr val="003399"/>
                </a:solidFill>
                <a:latin typeface="Forte" panose="03060902040502070203" pitchFamily="66" charset="0"/>
              </a:rPr>
              <a:t>From the bottom of my heart I wish you all a good meeting in Prague,</a:t>
            </a:r>
            <a:endParaRPr lang="en-US" b="0" i="0" dirty="0">
              <a:solidFill>
                <a:srgbClr val="003399"/>
              </a:solidFill>
              <a:effectLst/>
              <a:latin typeface="Forte" panose="0306090204050207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42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143</Words>
  <Application>Microsoft Office PowerPoint</Application>
  <PresentationFormat>Předvádění na obrazovce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Listen to Olga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Listen to Olga</dc:title>
  <dc:creator>Lucie</dc:creator>
  <cp:lastModifiedBy>Lucie</cp:lastModifiedBy>
  <cp:revision>1</cp:revision>
  <dcterms:created xsi:type="dcterms:W3CDTF">2017-05-12T20:52:31Z</dcterms:created>
  <dcterms:modified xsi:type="dcterms:W3CDTF">2017-05-12T20:58:09Z</dcterms:modified>
</cp:coreProperties>
</file>