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55"/>
  </p:handoutMasterIdLst>
  <p:sldIdLst>
    <p:sldId id="256" r:id="rId2"/>
    <p:sldId id="261" r:id="rId3"/>
    <p:sldId id="280" r:id="rId4"/>
    <p:sldId id="281" r:id="rId5"/>
    <p:sldId id="325" r:id="rId6"/>
    <p:sldId id="324" r:id="rId7"/>
    <p:sldId id="323" r:id="rId8"/>
    <p:sldId id="326" r:id="rId9"/>
    <p:sldId id="295" r:id="rId10"/>
    <p:sldId id="327" r:id="rId11"/>
    <p:sldId id="296" r:id="rId12"/>
    <p:sldId id="329" r:id="rId13"/>
    <p:sldId id="328" r:id="rId14"/>
    <p:sldId id="285" r:id="rId15"/>
    <p:sldId id="279" r:id="rId16"/>
    <p:sldId id="294" r:id="rId17"/>
    <p:sldId id="301" r:id="rId18"/>
    <p:sldId id="264" r:id="rId19"/>
    <p:sldId id="278" r:id="rId20"/>
    <p:sldId id="265" r:id="rId21"/>
    <p:sldId id="266" r:id="rId22"/>
    <p:sldId id="316" r:id="rId23"/>
    <p:sldId id="318" r:id="rId24"/>
    <p:sldId id="317" r:id="rId25"/>
    <p:sldId id="320" r:id="rId26"/>
    <p:sldId id="330" r:id="rId27"/>
    <p:sldId id="331" r:id="rId28"/>
    <p:sldId id="332" r:id="rId29"/>
    <p:sldId id="333" r:id="rId30"/>
    <p:sldId id="334" r:id="rId31"/>
    <p:sldId id="335" r:id="rId32"/>
    <p:sldId id="267" r:id="rId33"/>
    <p:sldId id="302" r:id="rId34"/>
    <p:sldId id="268" r:id="rId35"/>
    <p:sldId id="269" r:id="rId36"/>
    <p:sldId id="314" r:id="rId37"/>
    <p:sldId id="315" r:id="rId38"/>
    <p:sldId id="309" r:id="rId39"/>
    <p:sldId id="336" r:id="rId40"/>
    <p:sldId id="304" r:id="rId41"/>
    <p:sldId id="310" r:id="rId42"/>
    <p:sldId id="319" r:id="rId43"/>
    <p:sldId id="313" r:id="rId44"/>
    <p:sldId id="306" r:id="rId45"/>
    <p:sldId id="307" r:id="rId46"/>
    <p:sldId id="308" r:id="rId47"/>
    <p:sldId id="321" r:id="rId48"/>
    <p:sldId id="270" r:id="rId49"/>
    <p:sldId id="297" r:id="rId50"/>
    <p:sldId id="299" r:id="rId51"/>
    <p:sldId id="338" r:id="rId52"/>
    <p:sldId id="337" r:id="rId53"/>
    <p:sldId id="298" r:id="rId54"/>
  </p:sldIdLst>
  <p:sldSz cx="9144000" cy="6858000" type="screen4x3"/>
  <p:notesSz cx="6858000" cy="994727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1474"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96888"/>
          </a:xfrm>
          <a:prstGeom prst="rect">
            <a:avLst/>
          </a:prstGeom>
        </p:spPr>
        <p:txBody>
          <a:bodyPr vert="horz" lIns="91440" tIns="45720" rIns="91440" bIns="45720" rtlCol="0"/>
          <a:lstStyle>
            <a:lvl1pPr algn="r">
              <a:defRPr sz="1200"/>
            </a:lvl1pPr>
          </a:lstStyle>
          <a:p>
            <a:fld id="{65428555-07B3-42B5-AD40-A734AD15979A}" type="datetimeFigureOut">
              <a:rPr lang="sv-SE" smtClean="0"/>
              <a:t>2017-05-13</a:t>
            </a:fld>
            <a:endParaRPr lang="sv-SE"/>
          </a:p>
        </p:txBody>
      </p:sp>
      <p:sp>
        <p:nvSpPr>
          <p:cNvPr id="4" name="Platshållare för sidfot 3"/>
          <p:cNvSpPr>
            <a:spLocks noGrp="1"/>
          </p:cNvSpPr>
          <p:nvPr>
            <p:ph type="ftr" sz="quarter" idx="2"/>
          </p:nvPr>
        </p:nvSpPr>
        <p:spPr>
          <a:xfrm>
            <a:off x="0" y="9448800"/>
            <a:ext cx="2971800" cy="496888"/>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9448800"/>
            <a:ext cx="2971800" cy="496888"/>
          </a:xfrm>
          <a:prstGeom prst="rect">
            <a:avLst/>
          </a:prstGeom>
        </p:spPr>
        <p:txBody>
          <a:bodyPr vert="horz" lIns="91440" tIns="45720" rIns="91440" bIns="45720" rtlCol="0" anchor="b"/>
          <a:lstStyle>
            <a:lvl1pPr algn="r">
              <a:defRPr sz="1200"/>
            </a:lvl1pPr>
          </a:lstStyle>
          <a:p>
            <a:fld id="{3E89958F-01EF-48F4-80A2-1CBE7193A621}" type="slidenum">
              <a:rPr lang="sv-SE" smtClean="0"/>
              <a:t>‹#›</a:t>
            </a:fld>
            <a:endParaRPr lang="sv-SE"/>
          </a:p>
        </p:txBody>
      </p:sp>
    </p:spTree>
    <p:extLst>
      <p:ext uri="{BB962C8B-B14F-4D97-AF65-F5344CB8AC3E}">
        <p14:creationId xmlns:p14="http://schemas.microsoft.com/office/powerpoint/2010/main" val="6200962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p>
        </p:txBody>
      </p:sp>
      <p:sp>
        <p:nvSpPr>
          <p:cNvPr id="4" name="Platshållare för datum 3"/>
          <p:cNvSpPr>
            <a:spLocks noGrp="1"/>
          </p:cNvSpPr>
          <p:nvPr>
            <p:ph type="dt" sz="half" idx="10"/>
          </p:nvPr>
        </p:nvSpPr>
        <p:spPr/>
        <p:txBody>
          <a:bodyPr/>
          <a:lstStyle/>
          <a:p>
            <a:fld id="{48E66C60-FA79-4CD0-9EA7-F2844F1A4A43}" type="datetimeFigureOut">
              <a:rPr lang="sv-SE" smtClean="0"/>
              <a:t>2017-05-13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E6C7CF1-2C12-43DA-84B2-AEDF8F243362}" type="slidenum">
              <a:rPr lang="sv-SE" smtClean="0"/>
              <a:t>‹#›</a:t>
            </a:fld>
            <a:endParaRPr lang="sv-SE"/>
          </a:p>
        </p:txBody>
      </p:sp>
    </p:spTree>
    <p:extLst>
      <p:ext uri="{BB962C8B-B14F-4D97-AF65-F5344CB8AC3E}">
        <p14:creationId xmlns:p14="http://schemas.microsoft.com/office/powerpoint/2010/main" val="2111309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8E66C60-FA79-4CD0-9EA7-F2844F1A4A43}" type="datetimeFigureOut">
              <a:rPr lang="sv-SE" smtClean="0"/>
              <a:t>2017-05-13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E6C7CF1-2C12-43DA-84B2-AEDF8F243362}" type="slidenum">
              <a:rPr lang="sv-SE" smtClean="0"/>
              <a:t>‹#›</a:t>
            </a:fld>
            <a:endParaRPr lang="sv-SE"/>
          </a:p>
        </p:txBody>
      </p:sp>
    </p:spTree>
    <p:extLst>
      <p:ext uri="{BB962C8B-B14F-4D97-AF65-F5344CB8AC3E}">
        <p14:creationId xmlns:p14="http://schemas.microsoft.com/office/powerpoint/2010/main" val="2640072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8E66C60-FA79-4CD0-9EA7-F2844F1A4A43}" type="datetimeFigureOut">
              <a:rPr lang="sv-SE" smtClean="0"/>
              <a:t>2017-05-13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E6C7CF1-2C12-43DA-84B2-AEDF8F243362}" type="slidenum">
              <a:rPr lang="sv-SE" smtClean="0"/>
              <a:t>‹#›</a:t>
            </a:fld>
            <a:endParaRPr lang="sv-SE"/>
          </a:p>
        </p:txBody>
      </p:sp>
    </p:spTree>
    <p:extLst>
      <p:ext uri="{BB962C8B-B14F-4D97-AF65-F5344CB8AC3E}">
        <p14:creationId xmlns:p14="http://schemas.microsoft.com/office/powerpoint/2010/main" val="1250480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8E66C60-FA79-4CD0-9EA7-F2844F1A4A43}" type="datetimeFigureOut">
              <a:rPr lang="sv-SE" smtClean="0"/>
              <a:t>2017-05-13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E6C7CF1-2C12-43DA-84B2-AEDF8F243362}" type="slidenum">
              <a:rPr lang="sv-SE" smtClean="0"/>
              <a:t>‹#›</a:t>
            </a:fld>
            <a:endParaRPr lang="sv-SE"/>
          </a:p>
        </p:txBody>
      </p:sp>
    </p:spTree>
    <p:extLst>
      <p:ext uri="{BB962C8B-B14F-4D97-AF65-F5344CB8AC3E}">
        <p14:creationId xmlns:p14="http://schemas.microsoft.com/office/powerpoint/2010/main" val="4231376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48E66C60-FA79-4CD0-9EA7-F2844F1A4A43}" type="datetimeFigureOut">
              <a:rPr lang="sv-SE" smtClean="0"/>
              <a:t>2017-05-13</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E6C7CF1-2C12-43DA-84B2-AEDF8F243362}" type="slidenum">
              <a:rPr lang="sv-SE" smtClean="0"/>
              <a:t>‹#›</a:t>
            </a:fld>
            <a:endParaRPr lang="sv-SE"/>
          </a:p>
        </p:txBody>
      </p:sp>
    </p:spTree>
    <p:extLst>
      <p:ext uri="{BB962C8B-B14F-4D97-AF65-F5344CB8AC3E}">
        <p14:creationId xmlns:p14="http://schemas.microsoft.com/office/powerpoint/2010/main" val="1382667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48E66C60-FA79-4CD0-9EA7-F2844F1A4A43}" type="datetimeFigureOut">
              <a:rPr lang="sv-SE" smtClean="0"/>
              <a:t>2017-05-13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E6C7CF1-2C12-43DA-84B2-AEDF8F243362}" type="slidenum">
              <a:rPr lang="sv-SE" smtClean="0"/>
              <a:t>‹#›</a:t>
            </a:fld>
            <a:endParaRPr lang="sv-SE"/>
          </a:p>
        </p:txBody>
      </p:sp>
    </p:spTree>
    <p:extLst>
      <p:ext uri="{BB962C8B-B14F-4D97-AF65-F5344CB8AC3E}">
        <p14:creationId xmlns:p14="http://schemas.microsoft.com/office/powerpoint/2010/main" val="1830956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48E66C60-FA79-4CD0-9EA7-F2844F1A4A43}" type="datetimeFigureOut">
              <a:rPr lang="sv-SE" smtClean="0"/>
              <a:t>2017-05-13</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7E6C7CF1-2C12-43DA-84B2-AEDF8F243362}" type="slidenum">
              <a:rPr lang="sv-SE" smtClean="0"/>
              <a:t>‹#›</a:t>
            </a:fld>
            <a:endParaRPr lang="sv-SE"/>
          </a:p>
        </p:txBody>
      </p:sp>
    </p:spTree>
    <p:extLst>
      <p:ext uri="{BB962C8B-B14F-4D97-AF65-F5344CB8AC3E}">
        <p14:creationId xmlns:p14="http://schemas.microsoft.com/office/powerpoint/2010/main" val="2810359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48E66C60-FA79-4CD0-9EA7-F2844F1A4A43}" type="datetimeFigureOut">
              <a:rPr lang="sv-SE" smtClean="0"/>
              <a:t>2017-05-13</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7E6C7CF1-2C12-43DA-84B2-AEDF8F243362}" type="slidenum">
              <a:rPr lang="sv-SE" smtClean="0"/>
              <a:t>‹#›</a:t>
            </a:fld>
            <a:endParaRPr lang="sv-SE"/>
          </a:p>
        </p:txBody>
      </p:sp>
    </p:spTree>
    <p:extLst>
      <p:ext uri="{BB962C8B-B14F-4D97-AF65-F5344CB8AC3E}">
        <p14:creationId xmlns:p14="http://schemas.microsoft.com/office/powerpoint/2010/main" val="1328984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8E66C60-FA79-4CD0-9EA7-F2844F1A4A43}" type="datetimeFigureOut">
              <a:rPr lang="sv-SE" smtClean="0"/>
              <a:t>2017-05-13</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7E6C7CF1-2C12-43DA-84B2-AEDF8F243362}" type="slidenum">
              <a:rPr lang="sv-SE" smtClean="0"/>
              <a:t>‹#›</a:t>
            </a:fld>
            <a:endParaRPr lang="sv-SE"/>
          </a:p>
        </p:txBody>
      </p:sp>
    </p:spTree>
    <p:extLst>
      <p:ext uri="{BB962C8B-B14F-4D97-AF65-F5344CB8AC3E}">
        <p14:creationId xmlns:p14="http://schemas.microsoft.com/office/powerpoint/2010/main" val="955423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8E66C60-FA79-4CD0-9EA7-F2844F1A4A43}" type="datetimeFigureOut">
              <a:rPr lang="sv-SE" smtClean="0"/>
              <a:t>2017-05-13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E6C7CF1-2C12-43DA-84B2-AEDF8F243362}" type="slidenum">
              <a:rPr lang="sv-SE" smtClean="0"/>
              <a:t>‹#›</a:t>
            </a:fld>
            <a:endParaRPr lang="sv-SE"/>
          </a:p>
        </p:txBody>
      </p:sp>
    </p:spTree>
    <p:extLst>
      <p:ext uri="{BB962C8B-B14F-4D97-AF65-F5344CB8AC3E}">
        <p14:creationId xmlns:p14="http://schemas.microsoft.com/office/powerpoint/2010/main" val="1534054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8E66C60-FA79-4CD0-9EA7-F2844F1A4A43}" type="datetimeFigureOut">
              <a:rPr lang="sv-SE" smtClean="0"/>
              <a:t>2017-05-13</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E6C7CF1-2C12-43DA-84B2-AEDF8F243362}" type="slidenum">
              <a:rPr lang="sv-SE" smtClean="0"/>
              <a:t>‹#›</a:t>
            </a:fld>
            <a:endParaRPr lang="sv-SE"/>
          </a:p>
        </p:txBody>
      </p:sp>
    </p:spTree>
    <p:extLst>
      <p:ext uri="{BB962C8B-B14F-4D97-AF65-F5344CB8AC3E}">
        <p14:creationId xmlns:p14="http://schemas.microsoft.com/office/powerpoint/2010/main" val="419282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E66C60-FA79-4CD0-9EA7-F2844F1A4A43}" type="datetimeFigureOut">
              <a:rPr lang="sv-SE" smtClean="0"/>
              <a:t>2017-05-13</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6C7CF1-2C12-43DA-84B2-AEDF8F243362}" type="slidenum">
              <a:rPr lang="sv-SE" smtClean="0"/>
              <a:t>‹#›</a:t>
            </a:fld>
            <a:endParaRPr lang="sv-SE"/>
          </a:p>
        </p:txBody>
      </p:sp>
    </p:spTree>
    <p:extLst>
      <p:ext uri="{BB962C8B-B14F-4D97-AF65-F5344CB8AC3E}">
        <p14:creationId xmlns:p14="http://schemas.microsoft.com/office/powerpoint/2010/main" val="1060013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en-GB" dirty="0"/>
              <a:t>The Mocking Islands</a:t>
            </a:r>
          </a:p>
        </p:txBody>
      </p:sp>
      <p:sp>
        <p:nvSpPr>
          <p:cNvPr id="3" name="Underrubrik 2"/>
          <p:cNvSpPr>
            <a:spLocks noGrp="1"/>
          </p:cNvSpPr>
          <p:nvPr>
            <p:ph type="subTitle" idx="1"/>
          </p:nvPr>
        </p:nvSpPr>
        <p:spPr>
          <a:xfrm>
            <a:off x="1331640" y="3645024"/>
            <a:ext cx="6400800" cy="1752600"/>
          </a:xfrm>
        </p:spPr>
        <p:txBody>
          <a:bodyPr>
            <a:normAutofit fontScale="55000" lnSpcReduction="20000"/>
          </a:bodyPr>
          <a:lstStyle/>
          <a:p>
            <a:endParaRPr lang="en-GB" dirty="0">
              <a:solidFill>
                <a:schemeClr val="tx1"/>
              </a:solidFill>
            </a:endParaRPr>
          </a:p>
          <a:p>
            <a:endParaRPr lang="en-GB" dirty="0">
              <a:solidFill>
                <a:schemeClr val="tx1"/>
              </a:solidFill>
            </a:endParaRPr>
          </a:p>
          <a:p>
            <a:r>
              <a:rPr lang="en-GB" dirty="0">
                <a:solidFill>
                  <a:schemeClr val="tx1"/>
                </a:solidFill>
              </a:rPr>
              <a:t>Presentation for GEAR+ May 2017 by</a:t>
            </a:r>
          </a:p>
          <a:p>
            <a:r>
              <a:rPr lang="en-GB" dirty="0">
                <a:solidFill>
                  <a:schemeClr val="tx1"/>
                </a:solidFill>
              </a:rPr>
              <a:t>Margareta </a:t>
            </a:r>
            <a:r>
              <a:rPr lang="en-GB" dirty="0" err="1">
                <a:solidFill>
                  <a:schemeClr val="tx1"/>
                </a:solidFill>
              </a:rPr>
              <a:t>Cronholm</a:t>
            </a:r>
            <a:endParaRPr lang="en-GB" dirty="0">
              <a:solidFill>
                <a:schemeClr val="tx1"/>
              </a:solidFill>
            </a:endParaRPr>
          </a:p>
          <a:p>
            <a:r>
              <a:rPr lang="en-GB" dirty="0">
                <a:solidFill>
                  <a:schemeClr val="tx1"/>
                </a:solidFill>
              </a:rPr>
              <a:t>(Most photos by Tomas </a:t>
            </a:r>
            <a:r>
              <a:rPr lang="en-GB" dirty="0" err="1">
                <a:solidFill>
                  <a:schemeClr val="tx1"/>
                </a:solidFill>
              </a:rPr>
              <a:t>Cronholm</a:t>
            </a:r>
            <a:r>
              <a:rPr lang="en-GB" dirty="0">
                <a:solidFill>
                  <a:schemeClr val="tx1"/>
                </a:solidFill>
              </a:rPr>
              <a:t>. </a:t>
            </a:r>
          </a:p>
          <a:p>
            <a:r>
              <a:rPr lang="en-GB" dirty="0">
                <a:solidFill>
                  <a:schemeClr val="tx1"/>
                </a:solidFill>
              </a:rPr>
              <a:t>Some downloaded from Wikipedia or from sources written)</a:t>
            </a:r>
          </a:p>
        </p:txBody>
      </p:sp>
    </p:spTree>
    <p:extLst>
      <p:ext uri="{BB962C8B-B14F-4D97-AF65-F5344CB8AC3E}">
        <p14:creationId xmlns:p14="http://schemas.microsoft.com/office/powerpoint/2010/main" val="314145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317881" y="620688"/>
            <a:ext cx="6336704" cy="461665"/>
          </a:xfrm>
          <a:prstGeom prst="rect">
            <a:avLst/>
          </a:prstGeom>
        </p:spPr>
        <p:txBody>
          <a:bodyPr wrap="square">
            <a:spAutoFit/>
          </a:bodyPr>
          <a:lstStyle/>
          <a:p>
            <a:r>
              <a:rPr lang="en-GB" sz="2400" dirty="0"/>
              <a:t>In 1998 The Orkney Islands were in turn for a visit</a:t>
            </a:r>
          </a:p>
        </p:txBody>
      </p:sp>
      <p:pic>
        <p:nvPicPr>
          <p:cNvPr id="5" name="Picture 2" descr="http://media1.picsearch.com/is?d3qvnAWSjZtrg5vQqsQ3UYSBR6vzxWLWBSeouYEsKos&amp;height=3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412776"/>
            <a:ext cx="3024336" cy="4279249"/>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323528" y="4941168"/>
            <a:ext cx="7120732" cy="1200329"/>
          </a:xfrm>
          <a:prstGeom prst="rect">
            <a:avLst/>
          </a:prstGeom>
          <a:noFill/>
        </p:spPr>
        <p:txBody>
          <a:bodyPr wrap="none" rtlCol="0">
            <a:spAutoFit/>
          </a:bodyPr>
          <a:lstStyle/>
          <a:p>
            <a:r>
              <a:rPr lang="en-GB" dirty="0"/>
              <a:t>Scapa Flow where 51 German 52 ships, </a:t>
            </a:r>
          </a:p>
          <a:p>
            <a:r>
              <a:rPr lang="en-GB" dirty="0"/>
              <a:t>the vast bulk of the High Seas Fleet, were sunk </a:t>
            </a:r>
          </a:p>
          <a:p>
            <a:r>
              <a:rPr lang="en-GB" dirty="0"/>
              <a:t>after WWI and new  brattish block ships were sunk</a:t>
            </a:r>
          </a:p>
          <a:p>
            <a:r>
              <a:rPr lang="en-GB" dirty="0"/>
              <a:t>to block the entrance  during WWII – ”Churchill Barriers” – still to be seen</a:t>
            </a:r>
            <a:r>
              <a:rPr lang="sv-SE" dirty="0"/>
              <a:t> </a:t>
            </a:r>
          </a:p>
        </p:txBody>
      </p:sp>
      <p:pic>
        <p:nvPicPr>
          <p:cNvPr id="2052" name="Picture 4" descr="https://upload.wikimedia.org/wikipedia/commons/7/72/Block_Ship%2C_Scapa_Fl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700808"/>
            <a:ext cx="4428810" cy="2361456"/>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p:cNvSpPr txBox="1"/>
          <p:nvPr/>
        </p:nvSpPr>
        <p:spPr>
          <a:xfrm>
            <a:off x="323528" y="4365104"/>
            <a:ext cx="2595582" cy="230832"/>
          </a:xfrm>
          <a:prstGeom prst="rect">
            <a:avLst/>
          </a:prstGeom>
          <a:noFill/>
        </p:spPr>
        <p:txBody>
          <a:bodyPr wrap="none" rtlCol="0">
            <a:spAutoFit/>
          </a:bodyPr>
          <a:lstStyle/>
          <a:p>
            <a:r>
              <a:rPr lang="en-US" sz="900" dirty="0"/>
              <a:t>Photo: John Haslam - Flickr: Block Ship, Scapa Flow</a:t>
            </a:r>
            <a:endParaRPr lang="sv-SE" sz="900" dirty="0"/>
          </a:p>
        </p:txBody>
      </p:sp>
    </p:spTree>
    <p:extLst>
      <p:ext uri="{BB962C8B-B14F-4D97-AF65-F5344CB8AC3E}">
        <p14:creationId xmlns:p14="http://schemas.microsoft.com/office/powerpoint/2010/main" val="6330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426785" y="476672"/>
            <a:ext cx="6480720" cy="2677656"/>
          </a:xfrm>
          <a:prstGeom prst="rect">
            <a:avLst/>
          </a:prstGeom>
        </p:spPr>
        <p:txBody>
          <a:bodyPr wrap="square">
            <a:spAutoFit/>
          </a:bodyPr>
          <a:lstStyle/>
          <a:p>
            <a:r>
              <a:rPr lang="en-GB" sz="2400" dirty="0"/>
              <a:t>The natural choice next time was of course the Shetland Islands but an other big island came in between. My husband Tomas had two missions there – to study PBL for medical students at University of Newcastle and to visit at the 57th World Science Fiction Convention (no, not an island perhaps … )</a:t>
            </a:r>
          </a:p>
        </p:txBody>
      </p:sp>
      <p:pic>
        <p:nvPicPr>
          <p:cNvPr id="3" name="Picture 2" descr="http://media4.picsearch.com/is?Po-338N535jilVuIJuhgl22PT4YkqwzzG0U-4KW7hIg&amp;height=2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3586376"/>
            <a:ext cx="4104456" cy="2828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072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971600" y="980728"/>
            <a:ext cx="7344816" cy="3416320"/>
          </a:xfrm>
          <a:prstGeom prst="rect">
            <a:avLst/>
          </a:prstGeom>
        </p:spPr>
        <p:txBody>
          <a:bodyPr wrap="square">
            <a:spAutoFit/>
          </a:bodyPr>
          <a:lstStyle/>
          <a:p>
            <a:r>
              <a:rPr lang="en-GB" sz="2400" dirty="0"/>
              <a:t>The Shetland Islands were absolutely the goal in 2000 but life was complicated with old parents at the time so it was not until 2003 we started up the project again. But it was too complicated to reach the islands. In those days it was </a:t>
            </a:r>
            <a:r>
              <a:rPr lang="en-GB" sz="2400" dirty="0" err="1"/>
              <a:t>Smyril</a:t>
            </a:r>
            <a:r>
              <a:rPr lang="en-GB" sz="2400" dirty="0"/>
              <a:t> Line that was the way for us Nordic people to get there. A boat once a week from Bergen in Norway.</a:t>
            </a:r>
          </a:p>
          <a:p>
            <a:endParaRPr lang="en-GB" sz="2400" i="1" dirty="0"/>
          </a:p>
          <a:p>
            <a:endParaRPr lang="en-US" sz="2400" dirty="0"/>
          </a:p>
          <a:p>
            <a:endParaRPr lang="sv-SE" sz="2400" dirty="0"/>
          </a:p>
        </p:txBody>
      </p:sp>
      <p:pic>
        <p:nvPicPr>
          <p:cNvPr id="3" name="Picture 2" descr="http://www.smyrilline.se/Files/System/foroysk_02_2009/Smyril-Line-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4347298"/>
            <a:ext cx="1905000" cy="1933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505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547664" y="851520"/>
            <a:ext cx="5184576" cy="461665"/>
          </a:xfrm>
          <a:prstGeom prst="rect">
            <a:avLst/>
          </a:prstGeom>
        </p:spPr>
        <p:txBody>
          <a:bodyPr wrap="square">
            <a:spAutoFit/>
          </a:bodyPr>
          <a:lstStyle/>
          <a:p>
            <a:r>
              <a:rPr lang="en-GB" sz="2400" dirty="0"/>
              <a:t>The choice fell on Skye instead in 2003</a:t>
            </a:r>
          </a:p>
        </p:txBody>
      </p:sp>
      <p:pic>
        <p:nvPicPr>
          <p:cNvPr id="2050" name="Picture 2" descr="http://media1.picsearch.com/is?gAru1PqXAYvrqT5QRjdea9yR_wKDbYIejDFwu6XZzaU&amp;height=3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844824"/>
            <a:ext cx="3312368" cy="394936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upload.wikimedia.org/wikipedia/commons/thumb/e/e7/2007-07-06_GreatBriain_Portree.jpg/1280px-2007-07-06_GreatBriain_Portr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59" y="2204864"/>
            <a:ext cx="4039039" cy="2442357"/>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p:cNvSpPr txBox="1"/>
          <p:nvPr/>
        </p:nvSpPr>
        <p:spPr>
          <a:xfrm>
            <a:off x="755576" y="4997152"/>
            <a:ext cx="2635658" cy="246221"/>
          </a:xfrm>
          <a:prstGeom prst="rect">
            <a:avLst/>
          </a:prstGeom>
          <a:noFill/>
        </p:spPr>
        <p:txBody>
          <a:bodyPr wrap="none" rtlCol="0">
            <a:spAutoFit/>
          </a:bodyPr>
          <a:lstStyle/>
          <a:p>
            <a:r>
              <a:rPr lang="sv-SE" sz="1000" dirty="0"/>
              <a:t>Photo:  </a:t>
            </a:r>
            <a:r>
              <a:rPr lang="sv-SE" sz="1000" dirty="0" err="1"/>
              <a:t>Gemot</a:t>
            </a:r>
            <a:r>
              <a:rPr lang="sv-SE" sz="1000" dirty="0"/>
              <a:t> Keller, www.gernot-keller.com</a:t>
            </a:r>
          </a:p>
        </p:txBody>
      </p:sp>
    </p:spTree>
    <p:extLst>
      <p:ext uri="{BB962C8B-B14F-4D97-AF65-F5344CB8AC3E}">
        <p14:creationId xmlns:p14="http://schemas.microsoft.com/office/powerpoint/2010/main" val="1649799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317881" y="620688"/>
            <a:ext cx="6336704" cy="4524315"/>
          </a:xfrm>
          <a:prstGeom prst="rect">
            <a:avLst/>
          </a:prstGeom>
        </p:spPr>
        <p:txBody>
          <a:bodyPr wrap="square">
            <a:spAutoFit/>
          </a:bodyPr>
          <a:lstStyle/>
          <a:p>
            <a:endParaRPr lang="en-GB" sz="2400" dirty="0"/>
          </a:p>
          <a:p>
            <a:r>
              <a:rPr lang="en-GB" sz="2400" dirty="0"/>
              <a:t>The Shetland islands kept mocking us year after year. We happened to start from the other end of the Mid-Atlantic Ridge when we went to Madeira instead (2004) followed by revisiting Gran </a:t>
            </a:r>
            <a:r>
              <a:rPr lang="en-GB" sz="2400" dirty="0" err="1"/>
              <a:t>Canaria</a:t>
            </a:r>
            <a:r>
              <a:rPr lang="en-GB" sz="2400" dirty="0"/>
              <a:t> (2007). </a:t>
            </a:r>
          </a:p>
          <a:p>
            <a:endParaRPr lang="en-GB" sz="2400" dirty="0"/>
          </a:p>
          <a:p>
            <a:r>
              <a:rPr lang="en-GB" sz="2400" dirty="0"/>
              <a:t>The Shetland project had to be kept in a “moth proof” place for a while. Not until 2013 I picked the idea out from its hidden, almost forgotten, place. The idea was to go there in winter time to celebrate Up </a:t>
            </a:r>
            <a:r>
              <a:rPr lang="en-GB" sz="2400" dirty="0" err="1"/>
              <a:t>Helly</a:t>
            </a:r>
            <a:r>
              <a:rPr lang="en-GB" sz="2400" dirty="0"/>
              <a:t> Aa in January.</a:t>
            </a:r>
            <a:endParaRPr lang="sv-SE" sz="2400" dirty="0"/>
          </a:p>
        </p:txBody>
      </p:sp>
    </p:spTree>
    <p:extLst>
      <p:ext uri="{BB962C8B-B14F-4D97-AF65-F5344CB8AC3E}">
        <p14:creationId xmlns:p14="http://schemas.microsoft.com/office/powerpoint/2010/main" val="2711034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media4.picsearch.com/is?tYD7gE5P5gR9e0NORDQAuiqi8lH3iUcYksI3GUvvm_s&amp;height=2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1" y="692696"/>
            <a:ext cx="8064896" cy="5368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342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869360" y="476672"/>
            <a:ext cx="7344816" cy="1938992"/>
          </a:xfrm>
          <a:prstGeom prst="rect">
            <a:avLst/>
          </a:prstGeom>
        </p:spPr>
        <p:txBody>
          <a:bodyPr wrap="square">
            <a:spAutoFit/>
          </a:bodyPr>
          <a:lstStyle/>
          <a:p>
            <a:r>
              <a:rPr lang="en-GB" sz="2400" dirty="0"/>
              <a:t>Tomas refused. Summer flowers and birds were his key words for a trip there and so at last in the beginning of July 2016 we went there.</a:t>
            </a:r>
            <a:endParaRPr lang="en-GB" sz="2400" i="1" dirty="0"/>
          </a:p>
          <a:p>
            <a:endParaRPr lang="en-US" sz="2400" dirty="0"/>
          </a:p>
          <a:p>
            <a:endParaRPr lang="sv-SE" sz="2400" dirty="0"/>
          </a:p>
        </p:txBody>
      </p:sp>
      <p:pic>
        <p:nvPicPr>
          <p:cNvPr id="11266" name="Picture 2" descr="http://media5.picsearch.com/is?fVuDT5DE1YaKJwR_LFk1WdDe2lIp9I8Ps2DuPt1PP-Q&amp;height=3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1" y="1772816"/>
            <a:ext cx="3441981"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453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539552" y="476672"/>
            <a:ext cx="8136904" cy="3785652"/>
          </a:xfrm>
          <a:prstGeom prst="rect">
            <a:avLst/>
          </a:prstGeom>
        </p:spPr>
        <p:txBody>
          <a:bodyPr wrap="square">
            <a:spAutoFit/>
          </a:bodyPr>
          <a:lstStyle/>
          <a:p>
            <a:r>
              <a:rPr lang="en-GB" sz="2400" dirty="0"/>
              <a:t>In 2016 I had expected that an ordinary booking site on internet would have taken us there easily but there were no offers from Sweden available. I realised that Stockholm is very ”off” when we only could make the trip if staying at least one night in Madrid or London in both directions!</a:t>
            </a:r>
          </a:p>
          <a:p>
            <a:endParaRPr lang="en-GB" sz="2400" dirty="0"/>
          </a:p>
          <a:p>
            <a:r>
              <a:rPr lang="en-GB" sz="2400" dirty="0"/>
              <a:t>But with a handful of single tickets we finally made it! From Edinburgh we caught a small plane that took us there arriving very late at night</a:t>
            </a:r>
          </a:p>
          <a:p>
            <a:endParaRPr lang="sv-SE" sz="2400" dirty="0"/>
          </a:p>
        </p:txBody>
      </p:sp>
      <p:pic>
        <p:nvPicPr>
          <p:cNvPr id="3074" name="Picture 2" descr="http://media2.picsearch.com/is?4MuzHj882D_kY5ZRfH5zzLIF1xJNsDLuatOEHA5Xa0A&amp;height=2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3933056"/>
            <a:ext cx="4051437" cy="269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291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755576" y="965919"/>
            <a:ext cx="8259249" cy="461665"/>
          </a:xfrm>
          <a:prstGeom prst="rect">
            <a:avLst/>
          </a:prstGeom>
          <a:noFill/>
        </p:spPr>
        <p:txBody>
          <a:bodyPr wrap="none" rtlCol="0">
            <a:spAutoFit/>
          </a:bodyPr>
          <a:lstStyle/>
          <a:p>
            <a:r>
              <a:rPr lang="en-GB" sz="2400" dirty="0" err="1"/>
              <a:t>Sumburgh</a:t>
            </a:r>
            <a:r>
              <a:rPr lang="en-GB" sz="2400" dirty="0"/>
              <a:t> airport is really small – and a dangerous place indeed!</a:t>
            </a:r>
          </a:p>
        </p:txBody>
      </p:sp>
      <p:pic>
        <p:nvPicPr>
          <p:cNvPr id="4098" name="Picture 2" descr="http://media3.picsearch.com/is?OICUjEunyFu_i7ZHhSD-T3yUq5KS6TR4shkrAOqh2mY&amp;height=1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556792"/>
            <a:ext cx="4808637" cy="2453675"/>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p:cNvSpPr txBox="1"/>
          <p:nvPr/>
        </p:nvSpPr>
        <p:spPr>
          <a:xfrm>
            <a:off x="323528" y="4633893"/>
            <a:ext cx="8691297" cy="1569660"/>
          </a:xfrm>
          <a:prstGeom prst="rect">
            <a:avLst/>
          </a:prstGeom>
          <a:noFill/>
        </p:spPr>
        <p:txBody>
          <a:bodyPr wrap="square" rtlCol="0">
            <a:spAutoFit/>
          </a:bodyPr>
          <a:lstStyle/>
          <a:p>
            <a:r>
              <a:rPr lang="en-GB" sz="2400" dirty="0"/>
              <a:t>This might look like an ordinary queue at a railway crossing - but NO!</a:t>
            </a:r>
          </a:p>
          <a:p>
            <a:r>
              <a:rPr lang="en-GB" sz="2400" dirty="0"/>
              <a:t>It is a small plane coming down on the shortest runway I have ever seen and the cars will soon cross it!</a:t>
            </a:r>
          </a:p>
          <a:p>
            <a:r>
              <a:rPr lang="en-GB" sz="2400" dirty="0"/>
              <a:t>The runway starts and stops in the Atlantic</a:t>
            </a:r>
          </a:p>
        </p:txBody>
      </p:sp>
    </p:spTree>
    <p:extLst>
      <p:ext uri="{BB962C8B-B14F-4D97-AF65-F5344CB8AC3E}">
        <p14:creationId xmlns:p14="http://schemas.microsoft.com/office/powerpoint/2010/main" val="2139351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e Kveldsro House Hot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996952"/>
            <a:ext cx="3222827" cy="3222827"/>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539553" y="548680"/>
            <a:ext cx="8352928" cy="2308324"/>
          </a:xfrm>
          <a:prstGeom prst="rect">
            <a:avLst/>
          </a:prstGeom>
          <a:noFill/>
        </p:spPr>
        <p:txBody>
          <a:bodyPr wrap="square" rtlCol="0">
            <a:spAutoFit/>
          </a:bodyPr>
          <a:lstStyle/>
          <a:p>
            <a:r>
              <a:rPr lang="en-GB" sz="2400" dirty="0"/>
              <a:t>We were installed at </a:t>
            </a:r>
            <a:r>
              <a:rPr lang="en-GB" sz="2400" b="1" i="1" dirty="0"/>
              <a:t>The </a:t>
            </a:r>
            <a:r>
              <a:rPr lang="en-GB" sz="2400" b="1" i="1" dirty="0" err="1"/>
              <a:t>Kveldsroe</a:t>
            </a:r>
            <a:r>
              <a:rPr lang="en-GB" sz="2400" b="1" i="1" dirty="0"/>
              <a:t> House Hotel</a:t>
            </a:r>
            <a:r>
              <a:rPr lang="en-GB" sz="2400" dirty="0"/>
              <a:t>. </a:t>
            </a:r>
          </a:p>
          <a:p>
            <a:r>
              <a:rPr lang="en-GB" sz="2400" dirty="0"/>
              <a:t>The name is obviously half Norwegian, half English. The impression of being in old Norway would follow us around the islands. </a:t>
            </a:r>
          </a:p>
          <a:p>
            <a:r>
              <a:rPr lang="en-GB" sz="2400" dirty="0"/>
              <a:t>So many names inspired of or spelled in clear Norse all over</a:t>
            </a:r>
          </a:p>
          <a:p>
            <a:endParaRPr lang="en-GB" sz="2400" dirty="0"/>
          </a:p>
        </p:txBody>
      </p:sp>
    </p:spTree>
    <p:extLst>
      <p:ext uri="{BB962C8B-B14F-4D97-AF65-F5344CB8AC3E}">
        <p14:creationId xmlns:p14="http://schemas.microsoft.com/office/powerpoint/2010/main" val="2490987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187624" y="332656"/>
            <a:ext cx="6336704" cy="1569660"/>
          </a:xfrm>
          <a:prstGeom prst="rect">
            <a:avLst/>
          </a:prstGeom>
        </p:spPr>
        <p:txBody>
          <a:bodyPr wrap="square">
            <a:spAutoFit/>
          </a:bodyPr>
          <a:lstStyle/>
          <a:p>
            <a:r>
              <a:rPr lang="en-GB" sz="2400" dirty="0"/>
              <a:t>70 years ago, when I was very young my parents took me to what they considered the best place in the world – the Swedish island Öland. They gave me a special feeling for islands</a:t>
            </a:r>
          </a:p>
        </p:txBody>
      </p:sp>
      <p:pic>
        <p:nvPicPr>
          <p:cNvPr id="1026" name="Picture 2" descr="http://media2.picsearch.com/is?_61GDUcpqHIbeKbIGOBQatQvNbNEJtvt06iaA92EeHg&amp;height=2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115585"/>
            <a:ext cx="5206498" cy="436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828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Shetland\P10103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340768"/>
            <a:ext cx="6264696" cy="4698422"/>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971600" y="260648"/>
            <a:ext cx="6859698" cy="1200329"/>
          </a:xfrm>
          <a:prstGeom prst="rect">
            <a:avLst/>
          </a:prstGeom>
          <a:noFill/>
        </p:spPr>
        <p:txBody>
          <a:bodyPr wrap="none" rtlCol="0">
            <a:spAutoFit/>
          </a:bodyPr>
          <a:lstStyle/>
          <a:p>
            <a:r>
              <a:rPr lang="en-GB" sz="2400" b="1" dirty="0" err="1"/>
              <a:t>Lerwick</a:t>
            </a:r>
            <a:r>
              <a:rPr lang="en-GB" sz="2400" dirty="0"/>
              <a:t>, with harbour and big ferries as well as small </a:t>
            </a:r>
          </a:p>
          <a:p>
            <a:r>
              <a:rPr lang="en-GB" sz="2400" dirty="0"/>
              <a:t>fishermen cottages, is the only “burgh” on the islands</a:t>
            </a:r>
          </a:p>
          <a:p>
            <a:endParaRPr lang="en-GB" sz="2400" dirty="0"/>
          </a:p>
        </p:txBody>
      </p:sp>
    </p:spTree>
    <p:extLst>
      <p:ext uri="{BB962C8B-B14F-4D97-AF65-F5344CB8AC3E}">
        <p14:creationId xmlns:p14="http://schemas.microsoft.com/office/powerpoint/2010/main" val="599862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Shetland\P10102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5651" y="1556792"/>
            <a:ext cx="6240826" cy="4680520"/>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p:cNvSpPr txBox="1"/>
          <p:nvPr/>
        </p:nvSpPr>
        <p:spPr>
          <a:xfrm>
            <a:off x="2051720" y="707504"/>
            <a:ext cx="4891660" cy="461665"/>
          </a:xfrm>
          <a:prstGeom prst="rect">
            <a:avLst/>
          </a:prstGeom>
          <a:noFill/>
        </p:spPr>
        <p:txBody>
          <a:bodyPr wrap="none" rtlCol="0">
            <a:spAutoFit/>
          </a:bodyPr>
          <a:lstStyle/>
          <a:p>
            <a:r>
              <a:rPr lang="en-GB" sz="2400" dirty="0"/>
              <a:t>The Tourist office offered other goods</a:t>
            </a:r>
          </a:p>
        </p:txBody>
      </p:sp>
    </p:spTree>
    <p:extLst>
      <p:ext uri="{BB962C8B-B14F-4D97-AF65-F5344CB8AC3E}">
        <p14:creationId xmlns:p14="http://schemas.microsoft.com/office/powerpoint/2010/main" val="4207296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Shetland\P10102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1484784"/>
            <a:ext cx="6624956" cy="4968612"/>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p:cNvSpPr txBox="1"/>
          <p:nvPr/>
        </p:nvSpPr>
        <p:spPr>
          <a:xfrm>
            <a:off x="683568" y="476672"/>
            <a:ext cx="7786170" cy="830997"/>
          </a:xfrm>
          <a:prstGeom prst="rect">
            <a:avLst/>
          </a:prstGeom>
          <a:noFill/>
        </p:spPr>
        <p:txBody>
          <a:bodyPr wrap="none" rtlCol="0">
            <a:spAutoFit/>
          </a:bodyPr>
          <a:lstStyle/>
          <a:p>
            <a:r>
              <a:rPr lang="en-GB" sz="2400" b="1" dirty="0" err="1"/>
              <a:t>Scalloway</a:t>
            </a:r>
            <a:r>
              <a:rPr lang="en-GB" sz="2400" dirty="0"/>
              <a:t>, the former “capital” of the islands (until 1708). </a:t>
            </a:r>
          </a:p>
          <a:p>
            <a:r>
              <a:rPr lang="en-GB" sz="2400" dirty="0"/>
              <a:t>During WWII it was the operation base for the Shetland Bus</a:t>
            </a:r>
          </a:p>
        </p:txBody>
      </p:sp>
    </p:spTree>
    <p:extLst>
      <p:ext uri="{BB962C8B-B14F-4D97-AF65-F5344CB8AC3E}">
        <p14:creationId xmlns:p14="http://schemas.microsoft.com/office/powerpoint/2010/main" val="322106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s://upload.wikimedia.org/wikipedia/commons/thumb/e/e9/Lunna_House_-_Fra_vest.jpg/220px-Lunna_House_-_Fra_ve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858" y="2924944"/>
            <a:ext cx="3192910" cy="18722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Shetland\P10103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7457" y="2852936"/>
            <a:ext cx="3096485" cy="2322315"/>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p:cNvSpPr txBox="1"/>
          <p:nvPr/>
        </p:nvSpPr>
        <p:spPr>
          <a:xfrm>
            <a:off x="107504" y="620688"/>
            <a:ext cx="8739059" cy="1200329"/>
          </a:xfrm>
          <a:prstGeom prst="rect">
            <a:avLst/>
          </a:prstGeom>
          <a:noFill/>
        </p:spPr>
        <p:txBody>
          <a:bodyPr wrap="none" rtlCol="0">
            <a:spAutoFit/>
          </a:bodyPr>
          <a:lstStyle/>
          <a:p>
            <a:r>
              <a:rPr lang="en-GB" sz="2400" dirty="0"/>
              <a:t>The Shetland Bus was first coordinated from </a:t>
            </a:r>
            <a:r>
              <a:rPr lang="en-GB" sz="2400" b="1" dirty="0" err="1"/>
              <a:t>Lunna</a:t>
            </a:r>
            <a:r>
              <a:rPr lang="en-GB" sz="2400" dirty="0"/>
              <a:t>. </a:t>
            </a:r>
          </a:p>
          <a:p>
            <a:r>
              <a:rPr lang="en-GB" sz="2400" dirty="0"/>
              <a:t>Here the manor and the church. Boats arrived from Bergen and were</a:t>
            </a:r>
          </a:p>
          <a:p>
            <a:r>
              <a:rPr lang="en-GB" sz="2400" dirty="0"/>
              <a:t>pulled over land to the western seas like the Vikings did.</a:t>
            </a:r>
          </a:p>
        </p:txBody>
      </p:sp>
      <p:sp>
        <p:nvSpPr>
          <p:cNvPr id="6" name="textruta 5"/>
          <p:cNvSpPr txBox="1"/>
          <p:nvPr/>
        </p:nvSpPr>
        <p:spPr>
          <a:xfrm>
            <a:off x="107504" y="5052140"/>
            <a:ext cx="4927952" cy="246221"/>
          </a:xfrm>
          <a:prstGeom prst="rect">
            <a:avLst/>
          </a:prstGeom>
          <a:noFill/>
        </p:spPr>
        <p:txBody>
          <a:bodyPr wrap="none" rtlCol="0">
            <a:spAutoFit/>
          </a:bodyPr>
          <a:lstStyle/>
          <a:p>
            <a:r>
              <a:rPr lang="sv-SE" sz="1000" dirty="0"/>
              <a:t>Photo:  </a:t>
            </a:r>
            <a:r>
              <a:rPr lang="sv-SE" sz="1000" dirty="0" err="1"/>
              <a:t>Aldebaran</a:t>
            </a:r>
            <a:r>
              <a:rPr lang="sv-SE" sz="1000" dirty="0"/>
              <a:t>, https://commons.wikimedia.org/wiki/File:Lunna_House_-_Fra_vest.jpg </a:t>
            </a:r>
          </a:p>
        </p:txBody>
      </p:sp>
    </p:spTree>
    <p:extLst>
      <p:ext uri="{BB962C8B-B14F-4D97-AF65-F5344CB8AC3E}">
        <p14:creationId xmlns:p14="http://schemas.microsoft.com/office/powerpoint/2010/main" val="1764864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http://media4.picsearch.com/is?oOef-GVq7u3gvF_-hnd3yubMkh-zHMpeMWblZHNu1rc&amp;height=3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556792"/>
            <a:ext cx="5184576" cy="6879148"/>
          </a:xfrm>
          <a:prstGeom prst="rect">
            <a:avLst/>
          </a:prstGeom>
          <a:noFill/>
          <a:extLst>
            <a:ext uri="{909E8E84-426E-40DD-AFC4-6F175D3DCCD1}">
              <a14:hiddenFill xmlns:a14="http://schemas.microsoft.com/office/drawing/2010/main">
                <a:solidFill>
                  <a:srgbClr val="FFFFFF"/>
                </a:solidFill>
              </a14:hiddenFill>
            </a:ext>
          </a:extLst>
        </p:spPr>
      </p:pic>
      <p:sp>
        <p:nvSpPr>
          <p:cNvPr id="2" name="Ellips 1"/>
          <p:cNvSpPr/>
          <p:nvPr/>
        </p:nvSpPr>
        <p:spPr>
          <a:xfrm>
            <a:off x="3419872" y="3645024"/>
            <a:ext cx="1152128" cy="72008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p:cNvSpPr txBox="1"/>
          <p:nvPr/>
        </p:nvSpPr>
        <p:spPr>
          <a:xfrm>
            <a:off x="712464" y="476672"/>
            <a:ext cx="8272201" cy="830997"/>
          </a:xfrm>
          <a:prstGeom prst="rect">
            <a:avLst/>
          </a:prstGeom>
          <a:noFill/>
        </p:spPr>
        <p:txBody>
          <a:bodyPr wrap="none" rtlCol="0">
            <a:spAutoFit/>
          </a:bodyPr>
          <a:lstStyle/>
          <a:p>
            <a:r>
              <a:rPr lang="en-GB" sz="2400" dirty="0"/>
              <a:t>This was the nearest way for intelligence to move from occupied </a:t>
            </a:r>
          </a:p>
          <a:p>
            <a:r>
              <a:rPr lang="en-GB" sz="2400" dirty="0"/>
              <a:t>Norway to London – short but dangerous</a:t>
            </a:r>
          </a:p>
        </p:txBody>
      </p:sp>
    </p:spTree>
    <p:extLst>
      <p:ext uri="{BB962C8B-B14F-4D97-AF65-F5344CB8AC3E}">
        <p14:creationId xmlns:p14="http://schemas.microsoft.com/office/powerpoint/2010/main" val="1625902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D:\Shetland\P10103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6228" y="1577693"/>
            <a:ext cx="6360849" cy="4770536"/>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p:cNvSpPr txBox="1"/>
          <p:nvPr/>
        </p:nvSpPr>
        <p:spPr>
          <a:xfrm>
            <a:off x="683568" y="476672"/>
            <a:ext cx="7631384" cy="830997"/>
          </a:xfrm>
          <a:prstGeom prst="rect">
            <a:avLst/>
          </a:prstGeom>
          <a:noFill/>
        </p:spPr>
        <p:txBody>
          <a:bodyPr wrap="none" rtlCol="0">
            <a:spAutoFit/>
          </a:bodyPr>
          <a:lstStyle/>
          <a:p>
            <a:r>
              <a:rPr lang="en-GB" sz="2400" b="1" dirty="0"/>
              <a:t>Brae</a:t>
            </a:r>
            <a:r>
              <a:rPr lang="en-GB" sz="2400" dirty="0"/>
              <a:t>, the second largest settlement in the Shetland islands. </a:t>
            </a:r>
          </a:p>
          <a:p>
            <a:r>
              <a:rPr lang="en-GB" sz="2400" dirty="0"/>
              <a:t>Dependent of the oil industry. Felt very sleepy!</a:t>
            </a:r>
          </a:p>
        </p:txBody>
      </p:sp>
    </p:spTree>
    <p:extLst>
      <p:ext uri="{BB962C8B-B14F-4D97-AF65-F5344CB8AC3E}">
        <p14:creationId xmlns:p14="http://schemas.microsoft.com/office/powerpoint/2010/main" val="1110762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1763688" y="2569236"/>
            <a:ext cx="6609951" cy="830997"/>
          </a:xfrm>
          <a:prstGeom prst="rect">
            <a:avLst/>
          </a:prstGeom>
          <a:noFill/>
        </p:spPr>
        <p:txBody>
          <a:bodyPr wrap="none" rtlCol="0">
            <a:spAutoFit/>
          </a:bodyPr>
          <a:lstStyle/>
          <a:p>
            <a:r>
              <a:rPr lang="en-GB" sz="2400" dirty="0"/>
              <a:t>But we also came for the archaeological places and </a:t>
            </a:r>
          </a:p>
          <a:p>
            <a:r>
              <a:rPr lang="en-GB" sz="2400" dirty="0"/>
              <a:t>the long history of the islands …</a:t>
            </a:r>
          </a:p>
        </p:txBody>
      </p:sp>
    </p:spTree>
    <p:extLst>
      <p:ext uri="{BB962C8B-B14F-4D97-AF65-F5344CB8AC3E}">
        <p14:creationId xmlns:p14="http://schemas.microsoft.com/office/powerpoint/2010/main" val="17164613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Shetland\P10102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813" y="1574993"/>
            <a:ext cx="5832507" cy="4374287"/>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323528" y="355152"/>
            <a:ext cx="8588890" cy="1200329"/>
          </a:xfrm>
          <a:prstGeom prst="rect">
            <a:avLst/>
          </a:prstGeom>
          <a:noFill/>
        </p:spPr>
        <p:txBody>
          <a:bodyPr wrap="none" rtlCol="0">
            <a:spAutoFit/>
          </a:bodyPr>
          <a:lstStyle/>
          <a:p>
            <a:r>
              <a:rPr lang="en-GB" sz="2400" b="1" i="1" dirty="0"/>
              <a:t>Broch of Clickimin</a:t>
            </a:r>
            <a:r>
              <a:rPr lang="en-GB" sz="2400" dirty="0"/>
              <a:t> (outside </a:t>
            </a:r>
            <a:r>
              <a:rPr lang="en-GB" sz="2400" dirty="0" err="1"/>
              <a:t>Lerwick</a:t>
            </a:r>
            <a:r>
              <a:rPr lang="en-GB" sz="2400" dirty="0"/>
              <a:t>)  Construction from bronze age </a:t>
            </a:r>
          </a:p>
          <a:p>
            <a:r>
              <a:rPr lang="en-GB" sz="2400" dirty="0"/>
              <a:t>(500 BC) with additions from several centuries after up to iron age </a:t>
            </a:r>
          </a:p>
          <a:p>
            <a:r>
              <a:rPr lang="en-GB" sz="2400" dirty="0"/>
              <a:t>(2nd &amp; 3rd century AD</a:t>
            </a:r>
            <a:r>
              <a:rPr lang="en-GB" dirty="0"/>
              <a:t>)</a:t>
            </a:r>
          </a:p>
        </p:txBody>
      </p:sp>
    </p:spTree>
    <p:extLst>
      <p:ext uri="{BB962C8B-B14F-4D97-AF65-F5344CB8AC3E}">
        <p14:creationId xmlns:p14="http://schemas.microsoft.com/office/powerpoint/2010/main" val="835930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Shetland\P101024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6652" y="1916832"/>
            <a:ext cx="6073871" cy="4555306"/>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p:cNvSpPr txBox="1"/>
          <p:nvPr/>
        </p:nvSpPr>
        <p:spPr>
          <a:xfrm>
            <a:off x="293949" y="260648"/>
            <a:ext cx="8850051" cy="1938992"/>
          </a:xfrm>
          <a:prstGeom prst="rect">
            <a:avLst/>
          </a:prstGeom>
          <a:noFill/>
        </p:spPr>
        <p:txBody>
          <a:bodyPr wrap="none" rtlCol="0">
            <a:spAutoFit/>
          </a:bodyPr>
          <a:lstStyle/>
          <a:p>
            <a:r>
              <a:rPr lang="en-GB" sz="2400" b="1" i="1" dirty="0"/>
              <a:t>Jarlshof</a:t>
            </a:r>
            <a:r>
              <a:rPr lang="en-GB" sz="2400" dirty="0"/>
              <a:t> (at Sumburgh Ness) Buried in sand several times. </a:t>
            </a:r>
          </a:p>
          <a:p>
            <a:r>
              <a:rPr lang="en-GB" sz="2400" dirty="0"/>
              <a:t>Excavations show examples of buildings from stone age, early </a:t>
            </a:r>
          </a:p>
          <a:p>
            <a:r>
              <a:rPr lang="en-GB" sz="2400" dirty="0"/>
              <a:t>bronze age and wheel houses from later bronze age, iron age </a:t>
            </a:r>
          </a:p>
          <a:p>
            <a:r>
              <a:rPr lang="en-GB" sz="2400" dirty="0"/>
              <a:t>houses, remaining from Pictish era and , longhouses from the </a:t>
            </a:r>
          </a:p>
          <a:p>
            <a:r>
              <a:rPr lang="en-GB" sz="2400" dirty="0"/>
              <a:t>Viking age and finally remains from a manor house from the 17th C</a:t>
            </a:r>
          </a:p>
        </p:txBody>
      </p:sp>
    </p:spTree>
    <p:extLst>
      <p:ext uri="{BB962C8B-B14F-4D97-AF65-F5344CB8AC3E}">
        <p14:creationId xmlns:p14="http://schemas.microsoft.com/office/powerpoint/2010/main" val="3137123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Shetland\P10102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8557" y="1916832"/>
            <a:ext cx="6270134" cy="4702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p:cNvSpPr txBox="1"/>
          <p:nvPr/>
        </p:nvSpPr>
        <p:spPr>
          <a:xfrm>
            <a:off x="467544" y="476672"/>
            <a:ext cx="8482771" cy="1200329"/>
          </a:xfrm>
          <a:prstGeom prst="rect">
            <a:avLst/>
          </a:prstGeom>
          <a:noFill/>
        </p:spPr>
        <p:txBody>
          <a:bodyPr wrap="none" rtlCol="0">
            <a:spAutoFit/>
          </a:bodyPr>
          <a:lstStyle/>
          <a:p>
            <a:r>
              <a:rPr lang="sv-SE" sz="2400" b="1" i="1" dirty="0"/>
              <a:t>I</a:t>
            </a:r>
            <a:r>
              <a:rPr lang="en-GB" sz="2400" b="1" i="1" dirty="0" err="1"/>
              <a:t>nside</a:t>
            </a:r>
            <a:r>
              <a:rPr lang="en-GB" sz="2400" b="1" i="1" dirty="0"/>
              <a:t> a Wheel House</a:t>
            </a:r>
            <a:r>
              <a:rPr lang="en-GB" sz="2400" dirty="0"/>
              <a:t> from later bronze age (500 BC). </a:t>
            </a:r>
          </a:p>
          <a:p>
            <a:r>
              <a:rPr lang="en-GB" sz="2400" dirty="0"/>
              <a:t>Several family groups shared a central fire and lived their personal </a:t>
            </a:r>
          </a:p>
          <a:p>
            <a:r>
              <a:rPr lang="en-GB" sz="2400" dirty="0"/>
              <a:t>life in the small chambers in the periphery</a:t>
            </a:r>
          </a:p>
        </p:txBody>
      </p:sp>
    </p:spTree>
    <p:extLst>
      <p:ext uri="{BB962C8B-B14F-4D97-AF65-F5344CB8AC3E}">
        <p14:creationId xmlns:p14="http://schemas.microsoft.com/office/powerpoint/2010/main" val="2462803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317881" y="332656"/>
            <a:ext cx="6336704" cy="1200329"/>
          </a:xfrm>
          <a:prstGeom prst="rect">
            <a:avLst/>
          </a:prstGeom>
        </p:spPr>
        <p:txBody>
          <a:bodyPr wrap="square">
            <a:spAutoFit/>
          </a:bodyPr>
          <a:lstStyle/>
          <a:p>
            <a:r>
              <a:rPr lang="en-GB" sz="2400" dirty="0"/>
              <a:t>Since June 1947 I have been visiting this place on the northern head of the island at least once a year.</a:t>
            </a:r>
          </a:p>
        </p:txBody>
      </p:sp>
      <p:pic>
        <p:nvPicPr>
          <p:cNvPr id="2050" name="Picture 2" descr="http://media5.picsearch.com/is?PWqs2T0vw6l1NKRGrX2JYYcTN6t6MoR7SKG-Tv18Q2w&amp;height=2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700808"/>
            <a:ext cx="4037979" cy="3019602"/>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p:cNvSpPr/>
          <p:nvPr/>
        </p:nvSpPr>
        <p:spPr>
          <a:xfrm>
            <a:off x="827584" y="5733256"/>
            <a:ext cx="7488832" cy="461665"/>
          </a:xfrm>
          <a:prstGeom prst="rect">
            <a:avLst/>
          </a:prstGeom>
        </p:spPr>
        <p:txBody>
          <a:bodyPr wrap="square">
            <a:spAutoFit/>
          </a:bodyPr>
          <a:lstStyle/>
          <a:p>
            <a:r>
              <a:rPr lang="en-GB" sz="2400" dirty="0"/>
              <a:t>And of course I visited the sister island Gotland many times</a:t>
            </a:r>
          </a:p>
        </p:txBody>
      </p:sp>
      <p:pic>
        <p:nvPicPr>
          <p:cNvPr id="1026" name="Picture 2" descr="C:\Users\Dagmar\Documents\Privat\GEAR Plus 2016\GERA 2017 M 4 å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3" y="2471118"/>
            <a:ext cx="2018663" cy="2219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118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251520" y="404664"/>
            <a:ext cx="8952644" cy="1200329"/>
          </a:xfrm>
          <a:prstGeom prst="rect">
            <a:avLst/>
          </a:prstGeom>
          <a:noFill/>
        </p:spPr>
        <p:txBody>
          <a:bodyPr wrap="none" rtlCol="0">
            <a:spAutoFit/>
          </a:bodyPr>
          <a:lstStyle/>
          <a:p>
            <a:r>
              <a:rPr lang="en-GB" sz="2400" dirty="0"/>
              <a:t>After seeing the even older remains of the prehistoric buildings in</a:t>
            </a:r>
          </a:p>
          <a:p>
            <a:r>
              <a:rPr lang="en-GB" sz="2400" dirty="0" err="1"/>
              <a:t>Skara</a:t>
            </a:r>
            <a:r>
              <a:rPr lang="en-GB" sz="2400" dirty="0"/>
              <a:t> Brea on The Orkney Islands I am sure you can live a comfortable </a:t>
            </a:r>
          </a:p>
          <a:p>
            <a:r>
              <a:rPr lang="en-GB" sz="2400" dirty="0"/>
              <a:t>life with houses and furniture made from lime stone</a:t>
            </a:r>
          </a:p>
        </p:txBody>
      </p:sp>
      <p:pic>
        <p:nvPicPr>
          <p:cNvPr id="29698" name="Picture 2" descr="Skara Bra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844824"/>
            <a:ext cx="6036187" cy="4021610"/>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p:cNvSpPr txBox="1"/>
          <p:nvPr/>
        </p:nvSpPr>
        <p:spPr>
          <a:xfrm>
            <a:off x="1763688" y="6135425"/>
            <a:ext cx="5279009" cy="246221"/>
          </a:xfrm>
          <a:prstGeom prst="rect">
            <a:avLst/>
          </a:prstGeom>
          <a:noFill/>
        </p:spPr>
        <p:txBody>
          <a:bodyPr wrap="none" rtlCol="0">
            <a:spAutoFit/>
          </a:bodyPr>
          <a:lstStyle/>
          <a:p>
            <a:r>
              <a:rPr lang="sv-SE" sz="1000" dirty="0"/>
              <a:t>Photo:  Av John Burka, CC BY-SA 3.0, https://commons.wikimedia.org/w/index.php?curid=513393</a:t>
            </a:r>
          </a:p>
        </p:txBody>
      </p:sp>
    </p:spTree>
    <p:extLst>
      <p:ext uri="{BB962C8B-B14F-4D97-AF65-F5344CB8AC3E}">
        <p14:creationId xmlns:p14="http://schemas.microsoft.com/office/powerpoint/2010/main" val="1277592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2954184" y="2800068"/>
            <a:ext cx="2673424" cy="461665"/>
          </a:xfrm>
          <a:prstGeom prst="rect">
            <a:avLst/>
          </a:prstGeom>
          <a:noFill/>
        </p:spPr>
        <p:txBody>
          <a:bodyPr wrap="none" rtlCol="0">
            <a:spAutoFit/>
          </a:bodyPr>
          <a:lstStyle/>
          <a:p>
            <a:r>
              <a:rPr lang="en-GB" sz="2400" dirty="0"/>
              <a:t>… and the birdlife ,,,</a:t>
            </a:r>
          </a:p>
        </p:txBody>
      </p:sp>
    </p:spTree>
    <p:extLst>
      <p:ext uri="{BB962C8B-B14F-4D97-AF65-F5344CB8AC3E}">
        <p14:creationId xmlns:p14="http://schemas.microsoft.com/office/powerpoint/2010/main" val="2517781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Shetland\P10102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196752"/>
            <a:ext cx="6444828" cy="4833518"/>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p:cNvSpPr txBox="1"/>
          <p:nvPr/>
        </p:nvSpPr>
        <p:spPr>
          <a:xfrm>
            <a:off x="1619672" y="404662"/>
            <a:ext cx="5338962" cy="830997"/>
          </a:xfrm>
          <a:prstGeom prst="rect">
            <a:avLst/>
          </a:prstGeom>
          <a:noFill/>
        </p:spPr>
        <p:txBody>
          <a:bodyPr wrap="none" rtlCol="0">
            <a:spAutoFit/>
          </a:bodyPr>
          <a:lstStyle/>
          <a:p>
            <a:r>
              <a:rPr lang="en-GB" sz="2400" dirty="0"/>
              <a:t>On </a:t>
            </a:r>
            <a:r>
              <a:rPr lang="en-GB" sz="2400" dirty="0" err="1"/>
              <a:t>Unst</a:t>
            </a:r>
            <a:r>
              <a:rPr lang="en-GB" sz="2400" dirty="0"/>
              <a:t> we came around a herd of </a:t>
            </a:r>
            <a:r>
              <a:rPr lang="en-GB" sz="2400" dirty="0" err="1"/>
              <a:t>Skua</a:t>
            </a:r>
            <a:r>
              <a:rPr lang="en-GB" sz="2400" dirty="0"/>
              <a:t>, </a:t>
            </a:r>
          </a:p>
          <a:p>
            <a:r>
              <a:rPr lang="en-GB" sz="2400" dirty="0"/>
              <a:t>at least several hundred, maybe more . </a:t>
            </a:r>
          </a:p>
        </p:txBody>
      </p:sp>
    </p:spTree>
    <p:extLst>
      <p:ext uri="{BB962C8B-B14F-4D97-AF65-F5344CB8AC3E}">
        <p14:creationId xmlns:p14="http://schemas.microsoft.com/office/powerpoint/2010/main" val="6998890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Shetland\P10102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628800"/>
            <a:ext cx="5952787" cy="4464495"/>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p:cNvSpPr txBox="1"/>
          <p:nvPr/>
        </p:nvSpPr>
        <p:spPr>
          <a:xfrm>
            <a:off x="565858" y="391037"/>
            <a:ext cx="7916398" cy="830997"/>
          </a:xfrm>
          <a:prstGeom prst="rect">
            <a:avLst/>
          </a:prstGeom>
          <a:noFill/>
        </p:spPr>
        <p:txBody>
          <a:bodyPr wrap="none" rtlCol="0">
            <a:spAutoFit/>
          </a:bodyPr>
          <a:lstStyle/>
          <a:p>
            <a:r>
              <a:rPr lang="en-GB" sz="2400" dirty="0"/>
              <a:t>Last time I met a </a:t>
            </a:r>
            <a:r>
              <a:rPr lang="en-GB" sz="2400" dirty="0" err="1"/>
              <a:t>skua</a:t>
            </a:r>
            <a:r>
              <a:rPr lang="en-GB" sz="2400" dirty="0"/>
              <a:t> was during their breeding period </a:t>
            </a:r>
          </a:p>
          <a:p>
            <a:r>
              <a:rPr lang="en-GB" sz="2400" dirty="0"/>
              <a:t>on Faroe Islands 20 years earlier. That time the birds attacked!</a:t>
            </a:r>
          </a:p>
        </p:txBody>
      </p:sp>
    </p:spTree>
    <p:extLst>
      <p:ext uri="{BB962C8B-B14F-4D97-AF65-F5344CB8AC3E}">
        <p14:creationId xmlns:p14="http://schemas.microsoft.com/office/powerpoint/2010/main" val="3730971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899592" y="692696"/>
            <a:ext cx="7344816" cy="830997"/>
          </a:xfrm>
          <a:prstGeom prst="rect">
            <a:avLst/>
          </a:prstGeom>
        </p:spPr>
        <p:txBody>
          <a:bodyPr wrap="square">
            <a:spAutoFit/>
          </a:bodyPr>
          <a:lstStyle/>
          <a:p>
            <a:endParaRPr lang="sv-SE" sz="2400" dirty="0"/>
          </a:p>
          <a:p>
            <a:endParaRPr lang="sv-SE" sz="2400" dirty="0"/>
          </a:p>
        </p:txBody>
      </p:sp>
      <p:pic>
        <p:nvPicPr>
          <p:cNvPr id="9218" name="Picture 2" descr="D:\Shetland\P10102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573" y="1970886"/>
            <a:ext cx="5976739" cy="4482459"/>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p:cNvSpPr txBox="1"/>
          <p:nvPr/>
        </p:nvSpPr>
        <p:spPr>
          <a:xfrm>
            <a:off x="565858" y="391037"/>
            <a:ext cx="7115666" cy="1200329"/>
          </a:xfrm>
          <a:prstGeom prst="rect">
            <a:avLst/>
          </a:prstGeom>
          <a:noFill/>
        </p:spPr>
        <p:txBody>
          <a:bodyPr wrap="none" rtlCol="0">
            <a:spAutoFit/>
          </a:bodyPr>
          <a:lstStyle/>
          <a:p>
            <a:r>
              <a:rPr lang="en-GB" sz="2400" dirty="0"/>
              <a:t>In the bird reserve </a:t>
            </a:r>
            <a:r>
              <a:rPr lang="en-GB" sz="2400" b="1" dirty="0" err="1"/>
              <a:t>Hermaness</a:t>
            </a:r>
            <a:r>
              <a:rPr lang="en-GB" sz="2400" dirty="0"/>
              <a:t> in north </a:t>
            </a:r>
            <a:r>
              <a:rPr lang="en-GB" sz="2400" dirty="0" err="1"/>
              <a:t>Unst</a:t>
            </a:r>
            <a:r>
              <a:rPr lang="en-GB" sz="2400" dirty="0"/>
              <a:t> birds were </a:t>
            </a:r>
          </a:p>
          <a:p>
            <a:r>
              <a:rPr lang="en-GB" sz="2400" dirty="0"/>
              <a:t>everywhere along the steep hillsides! </a:t>
            </a:r>
          </a:p>
          <a:p>
            <a:r>
              <a:rPr lang="en-GB" sz="2400" dirty="0"/>
              <a:t>Gannets seagulls, sea-swallows and …</a:t>
            </a:r>
          </a:p>
        </p:txBody>
      </p:sp>
    </p:spTree>
    <p:extLst>
      <p:ext uri="{BB962C8B-B14F-4D97-AF65-F5344CB8AC3E}">
        <p14:creationId xmlns:p14="http://schemas.microsoft.com/office/powerpoint/2010/main" val="4155587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899592" y="692696"/>
            <a:ext cx="7344816" cy="830997"/>
          </a:xfrm>
          <a:prstGeom prst="rect">
            <a:avLst/>
          </a:prstGeom>
        </p:spPr>
        <p:txBody>
          <a:bodyPr wrap="square">
            <a:spAutoFit/>
          </a:bodyPr>
          <a:lstStyle/>
          <a:p>
            <a:endParaRPr lang="sv-SE" sz="2400" dirty="0"/>
          </a:p>
          <a:p>
            <a:endParaRPr lang="sv-SE" sz="2400" dirty="0"/>
          </a:p>
        </p:txBody>
      </p:sp>
      <p:pic>
        <p:nvPicPr>
          <p:cNvPr id="10242" name="Picture 2" descr="D:\Shetland\P10102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4255" y="1523693"/>
            <a:ext cx="6475490" cy="4856514"/>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p:cNvSpPr txBox="1"/>
          <p:nvPr/>
        </p:nvSpPr>
        <p:spPr>
          <a:xfrm>
            <a:off x="1763688" y="693925"/>
            <a:ext cx="4748608" cy="461665"/>
          </a:xfrm>
          <a:prstGeom prst="rect">
            <a:avLst/>
          </a:prstGeom>
          <a:noFill/>
        </p:spPr>
        <p:txBody>
          <a:bodyPr wrap="none" rtlCol="0">
            <a:spAutoFit/>
          </a:bodyPr>
          <a:lstStyle/>
          <a:p>
            <a:r>
              <a:rPr lang="en-GB" sz="2400" dirty="0"/>
              <a:t>… puffins with a full mouth of fish … </a:t>
            </a:r>
          </a:p>
        </p:txBody>
      </p:sp>
    </p:spTree>
    <p:extLst>
      <p:ext uri="{BB962C8B-B14F-4D97-AF65-F5344CB8AC3E}">
        <p14:creationId xmlns:p14="http://schemas.microsoft.com/office/powerpoint/2010/main" val="33599710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Shetland\P10102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1916832"/>
            <a:ext cx="5472859" cy="4104557"/>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p:cNvSpPr txBox="1"/>
          <p:nvPr/>
        </p:nvSpPr>
        <p:spPr>
          <a:xfrm>
            <a:off x="1979712" y="692696"/>
            <a:ext cx="4233595" cy="461665"/>
          </a:xfrm>
          <a:prstGeom prst="rect">
            <a:avLst/>
          </a:prstGeom>
          <a:noFill/>
        </p:spPr>
        <p:txBody>
          <a:bodyPr wrap="none" rtlCol="0">
            <a:spAutoFit/>
          </a:bodyPr>
          <a:lstStyle/>
          <a:p>
            <a:r>
              <a:rPr lang="en-GB" sz="2400" dirty="0"/>
              <a:t>… or sleeping outside their nests</a:t>
            </a:r>
          </a:p>
        </p:txBody>
      </p:sp>
    </p:spTree>
    <p:extLst>
      <p:ext uri="{BB962C8B-B14F-4D97-AF65-F5344CB8AC3E}">
        <p14:creationId xmlns:p14="http://schemas.microsoft.com/office/powerpoint/2010/main" val="1842808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Shetland\P10102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407" y="1412776"/>
            <a:ext cx="6363355" cy="4772415"/>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p:cNvSpPr txBox="1"/>
          <p:nvPr/>
        </p:nvSpPr>
        <p:spPr>
          <a:xfrm>
            <a:off x="565858" y="391037"/>
            <a:ext cx="8192307" cy="830997"/>
          </a:xfrm>
          <a:prstGeom prst="rect">
            <a:avLst/>
          </a:prstGeom>
          <a:noFill/>
        </p:spPr>
        <p:txBody>
          <a:bodyPr wrap="none" rtlCol="0">
            <a:spAutoFit/>
          </a:bodyPr>
          <a:lstStyle/>
          <a:p>
            <a:r>
              <a:rPr lang="en-GB" sz="2400" dirty="0"/>
              <a:t>At </a:t>
            </a:r>
            <a:r>
              <a:rPr lang="en-GB" sz="2400" b="1" dirty="0" err="1"/>
              <a:t>Sumburgh</a:t>
            </a:r>
            <a:r>
              <a:rPr lang="en-GB" sz="2400" dirty="0"/>
              <a:t> lighthouse in the south we met them all again and </a:t>
            </a:r>
          </a:p>
          <a:p>
            <a:r>
              <a:rPr lang="en-GB" sz="2400" dirty="0"/>
              <a:t>On this guano covered rock thousands of guillemots …</a:t>
            </a:r>
          </a:p>
        </p:txBody>
      </p:sp>
    </p:spTree>
    <p:extLst>
      <p:ext uri="{BB962C8B-B14F-4D97-AF65-F5344CB8AC3E}">
        <p14:creationId xmlns:p14="http://schemas.microsoft.com/office/powerpoint/2010/main" val="38505699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D:\Shetland\P10102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1844824"/>
            <a:ext cx="5472724" cy="4104456"/>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p:cNvSpPr txBox="1"/>
          <p:nvPr/>
        </p:nvSpPr>
        <p:spPr>
          <a:xfrm>
            <a:off x="755576" y="852702"/>
            <a:ext cx="6918561" cy="461665"/>
          </a:xfrm>
          <a:prstGeom prst="rect">
            <a:avLst/>
          </a:prstGeom>
          <a:noFill/>
        </p:spPr>
        <p:txBody>
          <a:bodyPr wrap="none" rtlCol="0">
            <a:spAutoFit/>
          </a:bodyPr>
          <a:lstStyle/>
          <a:p>
            <a:r>
              <a:rPr lang="en-GB" sz="2400" dirty="0"/>
              <a:t>… with their elegant costume and brave diving technic</a:t>
            </a:r>
          </a:p>
        </p:txBody>
      </p:sp>
    </p:spTree>
    <p:extLst>
      <p:ext uri="{BB962C8B-B14F-4D97-AF65-F5344CB8AC3E}">
        <p14:creationId xmlns:p14="http://schemas.microsoft.com/office/powerpoint/2010/main" val="118237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2954184" y="2800068"/>
            <a:ext cx="3514104" cy="461665"/>
          </a:xfrm>
          <a:prstGeom prst="rect">
            <a:avLst/>
          </a:prstGeom>
          <a:noFill/>
        </p:spPr>
        <p:txBody>
          <a:bodyPr wrap="none" rtlCol="0">
            <a:spAutoFit/>
          </a:bodyPr>
          <a:lstStyle/>
          <a:p>
            <a:r>
              <a:rPr lang="en-GB" sz="2400" dirty="0"/>
              <a:t>… and the other animals …</a:t>
            </a:r>
          </a:p>
        </p:txBody>
      </p:sp>
    </p:spTree>
    <p:extLst>
      <p:ext uri="{BB962C8B-B14F-4D97-AF65-F5344CB8AC3E}">
        <p14:creationId xmlns:p14="http://schemas.microsoft.com/office/powerpoint/2010/main" val="2268781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317881" y="620688"/>
            <a:ext cx="6336704" cy="1200329"/>
          </a:xfrm>
          <a:prstGeom prst="rect">
            <a:avLst/>
          </a:prstGeom>
        </p:spPr>
        <p:txBody>
          <a:bodyPr wrap="square">
            <a:spAutoFit/>
          </a:bodyPr>
          <a:lstStyle/>
          <a:p>
            <a:r>
              <a:rPr lang="en-GB" sz="2400" dirty="0"/>
              <a:t>In the mid 60s, like many young persons at that time, I went to Gran </a:t>
            </a:r>
            <a:r>
              <a:rPr lang="en-GB" sz="2400" dirty="0" err="1"/>
              <a:t>Canaria</a:t>
            </a:r>
            <a:r>
              <a:rPr lang="en-GB" sz="2400" dirty="0"/>
              <a:t> and from then on I am hooked on islands.</a:t>
            </a:r>
          </a:p>
        </p:txBody>
      </p:sp>
      <p:pic>
        <p:nvPicPr>
          <p:cNvPr id="5122" name="Picture 2" descr="http://media3.picsearch.com/is?f2qYjNbgPoI0qkX2F5pUz36UFOz2QLrDnUHoRs6kFOU&amp;height=3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8573" y="1916832"/>
            <a:ext cx="2502056" cy="268302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Dagmar\Documents\Privat\GEAR Plus 2016\GEAR 2017 M 18 å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550298"/>
            <a:ext cx="5009021" cy="265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8369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Shetland\P10102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2" y="1628800"/>
            <a:ext cx="6624877" cy="4968552"/>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p:cNvSpPr txBox="1"/>
          <p:nvPr/>
        </p:nvSpPr>
        <p:spPr>
          <a:xfrm>
            <a:off x="539552" y="332656"/>
            <a:ext cx="8434232" cy="1200329"/>
          </a:xfrm>
          <a:prstGeom prst="rect">
            <a:avLst/>
          </a:prstGeom>
          <a:noFill/>
        </p:spPr>
        <p:txBody>
          <a:bodyPr wrap="none" rtlCol="0">
            <a:spAutoFit/>
          </a:bodyPr>
          <a:lstStyle/>
          <a:p>
            <a:r>
              <a:rPr lang="en-GB" sz="2400" dirty="0"/>
              <a:t>First of all seals – everywhere. Even outside Tesco. </a:t>
            </a:r>
          </a:p>
          <a:p>
            <a:r>
              <a:rPr lang="en-GB" sz="2400" dirty="0"/>
              <a:t>Seals were obviously hated by the local population as we </a:t>
            </a:r>
          </a:p>
          <a:p>
            <a:r>
              <a:rPr lang="en-GB" sz="2400" dirty="0"/>
              <a:t>saw children hitting them with stones on order by old fishermen</a:t>
            </a:r>
          </a:p>
        </p:txBody>
      </p:sp>
    </p:spTree>
    <p:extLst>
      <p:ext uri="{BB962C8B-B14F-4D97-AF65-F5344CB8AC3E}">
        <p14:creationId xmlns:p14="http://schemas.microsoft.com/office/powerpoint/2010/main" val="149326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Shetland\P10102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124744"/>
            <a:ext cx="6624913" cy="4968579"/>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p:cNvSpPr txBox="1"/>
          <p:nvPr/>
        </p:nvSpPr>
        <p:spPr>
          <a:xfrm>
            <a:off x="2771800" y="407159"/>
            <a:ext cx="3395160" cy="461665"/>
          </a:xfrm>
          <a:prstGeom prst="rect">
            <a:avLst/>
          </a:prstGeom>
          <a:noFill/>
        </p:spPr>
        <p:txBody>
          <a:bodyPr wrap="none" rtlCol="0">
            <a:spAutoFit/>
          </a:bodyPr>
          <a:lstStyle/>
          <a:p>
            <a:r>
              <a:rPr lang="en-GB" sz="2400" dirty="0"/>
              <a:t>Shetland horses of course</a:t>
            </a:r>
          </a:p>
        </p:txBody>
      </p:sp>
    </p:spTree>
    <p:extLst>
      <p:ext uri="{BB962C8B-B14F-4D97-AF65-F5344CB8AC3E}">
        <p14:creationId xmlns:p14="http://schemas.microsoft.com/office/powerpoint/2010/main" val="26737415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Shetland\P10103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5070" y="1556792"/>
            <a:ext cx="4248595" cy="3186378"/>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p:cNvSpPr txBox="1"/>
          <p:nvPr/>
        </p:nvSpPr>
        <p:spPr>
          <a:xfrm>
            <a:off x="755576" y="852702"/>
            <a:ext cx="7411965" cy="461665"/>
          </a:xfrm>
          <a:prstGeom prst="rect">
            <a:avLst/>
          </a:prstGeom>
          <a:noFill/>
        </p:spPr>
        <p:txBody>
          <a:bodyPr wrap="none" rtlCol="0">
            <a:spAutoFit/>
          </a:bodyPr>
          <a:lstStyle/>
          <a:p>
            <a:r>
              <a:rPr lang="en-GB" sz="2400" dirty="0"/>
              <a:t>… and many sheep for me to compare with those at home</a:t>
            </a:r>
          </a:p>
        </p:txBody>
      </p:sp>
      <p:pic>
        <p:nvPicPr>
          <p:cNvPr id="23556" name="Picture 4" descr="140329_0832_web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3582" y="3175236"/>
            <a:ext cx="2857500" cy="1619251"/>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p:cNvSpPr txBox="1"/>
          <p:nvPr/>
        </p:nvSpPr>
        <p:spPr>
          <a:xfrm>
            <a:off x="5561722" y="5229200"/>
            <a:ext cx="3281219" cy="461665"/>
          </a:xfrm>
          <a:prstGeom prst="rect">
            <a:avLst/>
          </a:prstGeom>
          <a:noFill/>
        </p:spPr>
        <p:txBody>
          <a:bodyPr wrap="none" rtlCol="0">
            <a:spAutoFit/>
          </a:bodyPr>
          <a:lstStyle/>
          <a:p>
            <a:r>
              <a:rPr lang="en-GB" sz="2400" dirty="0"/>
              <a:t>About 70 lambs this year</a:t>
            </a:r>
          </a:p>
        </p:txBody>
      </p:sp>
    </p:spTree>
    <p:extLst>
      <p:ext uri="{BB962C8B-B14F-4D97-AF65-F5344CB8AC3E}">
        <p14:creationId xmlns:p14="http://schemas.microsoft.com/office/powerpoint/2010/main" val="20207249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2954184" y="2800068"/>
            <a:ext cx="2225738" cy="461665"/>
          </a:xfrm>
          <a:prstGeom prst="rect">
            <a:avLst/>
          </a:prstGeom>
          <a:noFill/>
        </p:spPr>
        <p:txBody>
          <a:bodyPr wrap="none" rtlCol="0">
            <a:spAutoFit/>
          </a:bodyPr>
          <a:lstStyle/>
          <a:p>
            <a:r>
              <a:rPr lang="en-GB" sz="2400" dirty="0"/>
              <a:t>… and flowers …</a:t>
            </a:r>
          </a:p>
        </p:txBody>
      </p:sp>
    </p:spTree>
    <p:extLst>
      <p:ext uri="{BB962C8B-B14F-4D97-AF65-F5344CB8AC3E}">
        <p14:creationId xmlns:p14="http://schemas.microsoft.com/office/powerpoint/2010/main" val="1836033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Shetland\P10102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484784"/>
            <a:ext cx="6240825"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8680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Shetland\P10103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7850" y="836712"/>
            <a:ext cx="7083409" cy="5312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444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Shetland\P10103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1124744"/>
            <a:ext cx="5952788"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1571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Shetland\P10103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648" y="1268760"/>
            <a:ext cx="6144813"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3805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755576" y="764704"/>
            <a:ext cx="7776864" cy="4893647"/>
          </a:xfrm>
          <a:prstGeom prst="rect">
            <a:avLst/>
          </a:prstGeom>
          <a:noFill/>
        </p:spPr>
        <p:txBody>
          <a:bodyPr wrap="square" rtlCol="0">
            <a:spAutoFit/>
          </a:bodyPr>
          <a:lstStyle/>
          <a:p>
            <a:r>
              <a:rPr lang="en-GB" sz="2400" dirty="0"/>
              <a:t>You might have followed the novels and TV series about DI Jimmy Perez, a character from the books by Ann Cleeves. They give a big appetite for the Shetland area in my opinion.</a:t>
            </a:r>
          </a:p>
          <a:p>
            <a:endParaRPr lang="en-GB" sz="2400" dirty="0"/>
          </a:p>
          <a:p>
            <a:r>
              <a:rPr lang="en-GB" sz="2400" dirty="0"/>
              <a:t>By coincidence I happened to fall into an unexpected story partly set on The Shetland Island. The characters even stayed at the same hotel as we did!</a:t>
            </a:r>
          </a:p>
          <a:p>
            <a:endParaRPr lang="en-GB" sz="2400" dirty="0"/>
          </a:p>
          <a:p>
            <a:r>
              <a:rPr lang="en-GB" sz="2400" dirty="0"/>
              <a:t>As I know the novel will be published in English this autumn I take the opportunity to recommend it to readers within GEAR+. We have shared ideas for reading before in our meetings and I find that an excellent idea that ought to be back on the schedule</a:t>
            </a:r>
          </a:p>
        </p:txBody>
      </p:sp>
    </p:spTree>
    <p:extLst>
      <p:ext uri="{BB962C8B-B14F-4D97-AF65-F5344CB8AC3E}">
        <p14:creationId xmlns:p14="http://schemas.microsoft.com/office/powerpoint/2010/main" val="22118067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text 6"/>
          <p:cNvSpPr>
            <a:spLocks noGrp="1"/>
          </p:cNvSpPr>
          <p:nvPr>
            <p:ph type="body" idx="1"/>
          </p:nvPr>
        </p:nvSpPr>
        <p:spPr>
          <a:xfrm>
            <a:off x="5220072" y="836712"/>
            <a:ext cx="3307904" cy="5616624"/>
          </a:xfrm>
        </p:spPr>
        <p:txBody>
          <a:bodyPr>
            <a:normAutofit fontScale="92500" lnSpcReduction="10000"/>
          </a:bodyPr>
          <a:lstStyle/>
          <a:p>
            <a:r>
              <a:rPr lang="en-US" sz="2400" dirty="0">
                <a:solidFill>
                  <a:schemeClr val="tx1"/>
                </a:solidFill>
              </a:rPr>
              <a:t>Author Lars Mytting:</a:t>
            </a:r>
          </a:p>
          <a:p>
            <a:r>
              <a:rPr lang="en-US" sz="2400" dirty="0">
                <a:solidFill>
                  <a:schemeClr val="tx1"/>
                </a:solidFill>
              </a:rPr>
              <a:t>His third novel, </a:t>
            </a:r>
            <a:r>
              <a:rPr lang="en-US" sz="2400" i="1" dirty="0">
                <a:solidFill>
                  <a:schemeClr val="tx1"/>
                </a:solidFill>
              </a:rPr>
              <a:t>Swim with those who drown</a:t>
            </a:r>
            <a:r>
              <a:rPr lang="en-US" sz="2400" dirty="0">
                <a:solidFill>
                  <a:schemeClr val="tx1"/>
                </a:solidFill>
              </a:rPr>
              <a:t>, was published in September 2014 and was reviewed as probably the most riveting novel of the year by Aftenposten, Norway’s largest newspaper. Foreign rights are sold to Denmark, Sweden, Germany, Sweden, Estonia, France, Iceland, The Netherlands, Poland and Spain. It will be published in autumn 2017 in the UK and US with the title </a:t>
            </a:r>
            <a:r>
              <a:rPr lang="en-US" sz="2400" b="1" dirty="0">
                <a:solidFill>
                  <a:schemeClr val="tx1"/>
                </a:solidFill>
              </a:rPr>
              <a:t>«The Sixteen Trees of the Somme».</a:t>
            </a:r>
            <a:endParaRPr lang="sv-SE" sz="2400" b="1" dirty="0">
              <a:solidFill>
                <a:schemeClr val="tx1"/>
              </a:solidFill>
            </a:endParaRPr>
          </a:p>
        </p:txBody>
      </p:sp>
      <p:pic>
        <p:nvPicPr>
          <p:cNvPr id="1026" name="Picture 2" descr="http://www.larsmytting.net/In_English_files/Mytting_Lars_svm_TRYKK%20kop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836712"/>
            <a:ext cx="3895898" cy="5544616"/>
          </a:xfrm>
          <a:prstGeom prst="rect">
            <a:avLst/>
          </a:prstGeom>
          <a:noFill/>
          <a:extLst>
            <a:ext uri="{909E8E84-426E-40DD-AFC4-6F175D3DCCD1}">
              <a14:hiddenFill xmlns:a14="http://schemas.microsoft.com/office/drawing/2010/main">
                <a:solidFill>
                  <a:srgbClr val="FFFFFF"/>
                </a:solidFill>
              </a14:hiddenFill>
            </a:ext>
          </a:extLst>
        </p:spPr>
      </p:pic>
      <p:sp>
        <p:nvSpPr>
          <p:cNvPr id="8" name="textruta 7"/>
          <p:cNvSpPr txBox="1"/>
          <p:nvPr/>
        </p:nvSpPr>
        <p:spPr>
          <a:xfrm>
            <a:off x="1523128" y="251937"/>
            <a:ext cx="6494712" cy="584775"/>
          </a:xfrm>
          <a:prstGeom prst="rect">
            <a:avLst/>
          </a:prstGeom>
          <a:noFill/>
        </p:spPr>
        <p:txBody>
          <a:bodyPr wrap="square" rtlCol="0">
            <a:spAutoFit/>
          </a:bodyPr>
          <a:lstStyle/>
          <a:p>
            <a:pPr algn="ctr"/>
            <a:r>
              <a:rPr lang="sv-SE" sz="3200" dirty="0"/>
              <a:t>READING SUGGESTION</a:t>
            </a:r>
          </a:p>
        </p:txBody>
      </p:sp>
    </p:spTree>
    <p:extLst>
      <p:ext uri="{BB962C8B-B14F-4D97-AF65-F5344CB8AC3E}">
        <p14:creationId xmlns:p14="http://schemas.microsoft.com/office/powerpoint/2010/main" val="1314023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899592" y="1628800"/>
            <a:ext cx="7673511" cy="2954655"/>
          </a:xfrm>
          <a:prstGeom prst="rect">
            <a:avLst/>
          </a:prstGeom>
          <a:noFill/>
        </p:spPr>
        <p:txBody>
          <a:bodyPr wrap="none" rtlCol="0">
            <a:spAutoFit/>
          </a:bodyPr>
          <a:lstStyle/>
          <a:p>
            <a:r>
              <a:rPr lang="en-GB" sz="2400" dirty="0"/>
              <a:t>There were many islands during my younger age. </a:t>
            </a:r>
          </a:p>
          <a:p>
            <a:r>
              <a:rPr lang="en-GB" sz="2400" dirty="0"/>
              <a:t>Excellent places to spend a week or two during summer;</a:t>
            </a:r>
          </a:p>
          <a:p>
            <a:r>
              <a:rPr lang="en-GB" sz="2400" dirty="0"/>
              <a:t>Mallorca, Crete, Tenerife and many more just for fun</a:t>
            </a:r>
          </a:p>
          <a:p>
            <a:endParaRPr lang="en-GB" sz="2400" dirty="0"/>
          </a:p>
          <a:p>
            <a:r>
              <a:rPr lang="en-GB" sz="2400" dirty="0"/>
              <a:t>GEAR offered me Ireland (no, not an island perhaps … )</a:t>
            </a:r>
          </a:p>
          <a:p>
            <a:r>
              <a:rPr lang="en-GB" sz="2400" dirty="0"/>
              <a:t>EBU statistics group offered me Cyprus, Mykonos and Delos </a:t>
            </a:r>
          </a:p>
          <a:p>
            <a:r>
              <a:rPr lang="en-GB" sz="2400" dirty="0"/>
              <a:t>most for work but a lot of fun as well</a:t>
            </a:r>
          </a:p>
          <a:p>
            <a:endParaRPr lang="sv-SE" dirty="0"/>
          </a:p>
        </p:txBody>
      </p:sp>
    </p:spTree>
    <p:extLst>
      <p:ext uri="{BB962C8B-B14F-4D97-AF65-F5344CB8AC3E}">
        <p14:creationId xmlns:p14="http://schemas.microsoft.com/office/powerpoint/2010/main" val="1857696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899592" y="1556792"/>
            <a:ext cx="7560840" cy="3046988"/>
          </a:xfrm>
          <a:prstGeom prst="rect">
            <a:avLst/>
          </a:prstGeom>
          <a:noFill/>
        </p:spPr>
        <p:txBody>
          <a:bodyPr wrap="square" rtlCol="0">
            <a:spAutoFit/>
          </a:bodyPr>
          <a:lstStyle/>
          <a:p>
            <a:r>
              <a:rPr lang="en-GB" sz="2400" dirty="0"/>
              <a:t>The mocking islands prepared a punishment for me going there. </a:t>
            </a:r>
          </a:p>
          <a:p>
            <a:endParaRPr lang="en-GB" sz="2400" dirty="0"/>
          </a:p>
          <a:p>
            <a:r>
              <a:rPr lang="en-GB" sz="2400" dirty="0"/>
              <a:t>I knew it!</a:t>
            </a:r>
          </a:p>
          <a:p>
            <a:endParaRPr lang="en-GB" sz="2400" dirty="0"/>
          </a:p>
          <a:p>
            <a:r>
              <a:rPr lang="en-GB" sz="2400" dirty="0"/>
              <a:t>The last evening a neighbour called and told us that a small tornado had passed over our home.</a:t>
            </a:r>
          </a:p>
          <a:p>
            <a:endParaRPr lang="en-GB" sz="2400" dirty="0"/>
          </a:p>
        </p:txBody>
      </p:sp>
    </p:spTree>
    <p:extLst>
      <p:ext uri="{BB962C8B-B14F-4D97-AF65-F5344CB8AC3E}">
        <p14:creationId xmlns:p14="http://schemas.microsoft.com/office/powerpoint/2010/main" val="34503906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Shetland\P10103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2132856"/>
            <a:ext cx="5472725" cy="4104456"/>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p:cNvSpPr txBox="1"/>
          <p:nvPr/>
        </p:nvSpPr>
        <p:spPr>
          <a:xfrm>
            <a:off x="1115616" y="407158"/>
            <a:ext cx="7714804" cy="1200329"/>
          </a:xfrm>
          <a:prstGeom prst="rect">
            <a:avLst/>
          </a:prstGeom>
          <a:noFill/>
        </p:spPr>
        <p:txBody>
          <a:bodyPr wrap="none" rtlCol="0">
            <a:spAutoFit/>
          </a:bodyPr>
          <a:lstStyle/>
          <a:p>
            <a:r>
              <a:rPr lang="en-GB" sz="2400" dirty="0"/>
              <a:t>The place where our car usually is parked was full of an oak. </a:t>
            </a:r>
          </a:p>
          <a:p>
            <a:r>
              <a:rPr lang="en-GB" sz="2400" dirty="0"/>
              <a:t>Luckily the car was at the Airport P. </a:t>
            </a:r>
          </a:p>
          <a:p>
            <a:endParaRPr lang="en-GB" sz="2400" dirty="0"/>
          </a:p>
        </p:txBody>
      </p:sp>
    </p:spTree>
    <p:extLst>
      <p:ext uri="{BB962C8B-B14F-4D97-AF65-F5344CB8AC3E}">
        <p14:creationId xmlns:p14="http://schemas.microsoft.com/office/powerpoint/2010/main" val="35618056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Shetland\P10103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1196752"/>
            <a:ext cx="5158793" cy="3869013"/>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p:cNvSpPr txBox="1"/>
          <p:nvPr/>
        </p:nvSpPr>
        <p:spPr>
          <a:xfrm>
            <a:off x="1259632" y="548680"/>
            <a:ext cx="5944384" cy="830997"/>
          </a:xfrm>
          <a:prstGeom prst="rect">
            <a:avLst/>
          </a:prstGeom>
          <a:noFill/>
        </p:spPr>
        <p:txBody>
          <a:bodyPr wrap="none" rtlCol="0">
            <a:spAutoFit/>
          </a:bodyPr>
          <a:lstStyle/>
          <a:p>
            <a:r>
              <a:rPr lang="en-GB" sz="2400" dirty="0"/>
              <a:t>And a most loved pine tree fell over the house</a:t>
            </a:r>
          </a:p>
          <a:p>
            <a:endParaRPr lang="en-GB" sz="2400" dirty="0"/>
          </a:p>
        </p:txBody>
      </p:sp>
      <p:sp>
        <p:nvSpPr>
          <p:cNvPr id="5" name="textruta 4"/>
          <p:cNvSpPr txBox="1"/>
          <p:nvPr/>
        </p:nvSpPr>
        <p:spPr>
          <a:xfrm>
            <a:off x="1240993" y="5301208"/>
            <a:ext cx="7448899" cy="1200329"/>
          </a:xfrm>
          <a:prstGeom prst="rect">
            <a:avLst/>
          </a:prstGeom>
          <a:noFill/>
        </p:spPr>
        <p:txBody>
          <a:bodyPr wrap="none" rtlCol="0">
            <a:spAutoFit/>
          </a:bodyPr>
          <a:lstStyle/>
          <a:p>
            <a:r>
              <a:rPr lang="en-GB" sz="2400" dirty="0"/>
              <a:t>But we were ever so happy that our visit was successful so</a:t>
            </a:r>
          </a:p>
          <a:p>
            <a:r>
              <a:rPr lang="en-GB" sz="2400" dirty="0"/>
              <a:t>we survived this extra adventure</a:t>
            </a:r>
          </a:p>
          <a:p>
            <a:endParaRPr lang="en-GB" sz="2400" dirty="0"/>
          </a:p>
        </p:txBody>
      </p:sp>
    </p:spTree>
    <p:extLst>
      <p:ext uri="{BB962C8B-B14F-4D97-AF65-F5344CB8AC3E}">
        <p14:creationId xmlns:p14="http://schemas.microsoft.com/office/powerpoint/2010/main" val="29617754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err="1"/>
              <a:t>Thank</a:t>
            </a:r>
            <a:r>
              <a:rPr lang="sv-SE" dirty="0"/>
              <a:t> </a:t>
            </a:r>
            <a:r>
              <a:rPr lang="sv-SE" dirty="0" err="1"/>
              <a:t>you</a:t>
            </a:r>
            <a:r>
              <a:rPr lang="sv-SE" dirty="0"/>
              <a:t>!</a:t>
            </a:r>
          </a:p>
        </p:txBody>
      </p:sp>
      <p:sp>
        <p:nvSpPr>
          <p:cNvPr id="5" name="Underrubrik 4"/>
          <p:cNvSpPr>
            <a:spLocks noGrp="1"/>
          </p:cNvSpPr>
          <p:nvPr>
            <p:ph type="subTitle" idx="1"/>
          </p:nvPr>
        </p:nvSpPr>
        <p:spPr/>
        <p:txBody>
          <a:bodyPr/>
          <a:lstStyle/>
          <a:p>
            <a:endParaRPr lang="sv-SE"/>
          </a:p>
        </p:txBody>
      </p:sp>
    </p:spTree>
    <p:extLst>
      <p:ext uri="{BB962C8B-B14F-4D97-AF65-F5344CB8AC3E}">
        <p14:creationId xmlns:p14="http://schemas.microsoft.com/office/powerpoint/2010/main" val="2587445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1317881" y="620688"/>
            <a:ext cx="6336704" cy="461665"/>
          </a:xfrm>
          <a:prstGeom prst="rect">
            <a:avLst/>
          </a:prstGeom>
        </p:spPr>
        <p:txBody>
          <a:bodyPr wrap="square">
            <a:spAutoFit/>
          </a:bodyPr>
          <a:lstStyle/>
          <a:p>
            <a:r>
              <a:rPr lang="en-GB" sz="2400" dirty="0"/>
              <a:t>In 1991 I had my first opportunity to visit Iceland</a:t>
            </a:r>
          </a:p>
        </p:txBody>
      </p:sp>
      <p:pic>
        <p:nvPicPr>
          <p:cNvPr id="7170" name="Picture 2" descr="http://media4.picsearch.com/is?2DFrUyeAu5HIC9vPOGdeeboByfNZnBEbln_s78fDetE&amp;height=27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082353"/>
            <a:ext cx="4464496" cy="363967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Golden Circle Afternoon Tour from Reykjav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717032"/>
            <a:ext cx="3840361" cy="25602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icelandtours.is/media/1028/seljalandsfoss-waterfall.jpg?crop=0,0,0.048941176470588169,0&amp;cropmode=percentage&amp;width=215&amp;height=150&amp;rnd=1313889181900000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041" y="1268759"/>
            <a:ext cx="2389767" cy="1667279"/>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5"/>
          <p:cNvSpPr txBox="1"/>
          <p:nvPr/>
        </p:nvSpPr>
        <p:spPr>
          <a:xfrm>
            <a:off x="421793" y="3106121"/>
            <a:ext cx="2313454" cy="230832"/>
          </a:xfrm>
          <a:prstGeom prst="rect">
            <a:avLst/>
          </a:prstGeom>
          <a:noFill/>
        </p:spPr>
        <p:txBody>
          <a:bodyPr wrap="none" rtlCol="0">
            <a:spAutoFit/>
          </a:bodyPr>
          <a:lstStyle/>
          <a:p>
            <a:r>
              <a:rPr lang="en-US" sz="900" dirty="0"/>
              <a:t>.icwwwelandtours.is/</a:t>
            </a:r>
            <a:r>
              <a:rPr lang="en-US" sz="900" dirty="0" err="1"/>
              <a:t>en</a:t>
            </a:r>
            <a:r>
              <a:rPr lang="en-US" sz="900" dirty="0"/>
              <a:t>/vacation-packages/e</a:t>
            </a:r>
            <a:endParaRPr lang="sv-SE" sz="900" dirty="0"/>
          </a:p>
        </p:txBody>
      </p:sp>
    </p:spTree>
    <p:extLst>
      <p:ext uri="{BB962C8B-B14F-4D97-AF65-F5344CB8AC3E}">
        <p14:creationId xmlns:p14="http://schemas.microsoft.com/office/powerpoint/2010/main" val="2388866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1043608" y="692696"/>
            <a:ext cx="2880320" cy="5262979"/>
          </a:xfrm>
          <a:prstGeom prst="rect">
            <a:avLst/>
          </a:prstGeom>
          <a:noFill/>
        </p:spPr>
        <p:txBody>
          <a:bodyPr wrap="square" rtlCol="0">
            <a:spAutoFit/>
          </a:bodyPr>
          <a:lstStyle/>
          <a:p>
            <a:r>
              <a:rPr lang="en-GB" sz="2400" dirty="0"/>
              <a:t>After Iceland I had the idea that I might follow the Mid-Atlantic Ridge south at least as far as the Azores – why not even to Tristan da Cunha – but time flies and I realise there are other islands in the neighbourhood and I visited several of them over the years</a:t>
            </a:r>
          </a:p>
        </p:txBody>
      </p:sp>
      <p:pic>
        <p:nvPicPr>
          <p:cNvPr id="30722" name="Picture 2" descr="https://upload.wikimedia.org/wikipedia/commons/b/b2/Mid-atlantic_ridge_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908720"/>
            <a:ext cx="2592288" cy="5378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393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971600" y="653787"/>
            <a:ext cx="7200799" cy="830997"/>
          </a:xfrm>
          <a:prstGeom prst="rect">
            <a:avLst/>
          </a:prstGeom>
        </p:spPr>
        <p:txBody>
          <a:bodyPr wrap="square">
            <a:spAutoFit/>
          </a:bodyPr>
          <a:lstStyle/>
          <a:p>
            <a:r>
              <a:rPr lang="en-GB" sz="2400" dirty="0"/>
              <a:t>But first me and Tomas had to go to the Faroe Islands! </a:t>
            </a:r>
          </a:p>
          <a:p>
            <a:r>
              <a:rPr lang="en-GB" sz="2400" dirty="0"/>
              <a:t>This came true in 1993. A great experience!</a:t>
            </a:r>
          </a:p>
        </p:txBody>
      </p:sp>
      <p:pic>
        <p:nvPicPr>
          <p:cNvPr id="3074" name="Picture 2" descr="http://media4.picsearch.com/is?b8QzM_3OWj-zoK2oMuBe0o-G_Nnxxgz3eNo7sCvGfn4&amp;height=3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1556793"/>
            <a:ext cx="2808312" cy="392473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media5.picsearch.com/is?zwsNLSLXsMSmRVpV3ycDvWY8gsghpxXuUAffMj1TsYU&amp;height=3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680471"/>
            <a:ext cx="3816423" cy="3816424"/>
          </a:xfrm>
          <a:prstGeom prst="rect">
            <a:avLst/>
          </a:prstGeom>
          <a:noFill/>
          <a:extLst>
            <a:ext uri="{909E8E84-426E-40DD-AFC4-6F175D3DCCD1}">
              <a14:hiddenFill xmlns:a14="http://schemas.microsoft.com/office/drawing/2010/main">
                <a:solidFill>
                  <a:srgbClr val="FFFFFF"/>
                </a:solidFill>
              </a14:hiddenFill>
            </a:ext>
          </a:extLst>
        </p:spPr>
      </p:pic>
      <p:sp>
        <p:nvSpPr>
          <p:cNvPr id="5" name="textruta 4"/>
          <p:cNvSpPr txBox="1"/>
          <p:nvPr/>
        </p:nvSpPr>
        <p:spPr>
          <a:xfrm>
            <a:off x="755576" y="5805264"/>
            <a:ext cx="1034257" cy="230832"/>
          </a:xfrm>
          <a:prstGeom prst="rect">
            <a:avLst/>
          </a:prstGeom>
          <a:noFill/>
        </p:spPr>
        <p:txBody>
          <a:bodyPr wrap="none" rtlCol="0">
            <a:spAutoFit/>
          </a:bodyPr>
          <a:lstStyle/>
          <a:p>
            <a:r>
              <a:rPr lang="en-US" sz="900" dirty="0"/>
              <a:t>www.fotosidan.se</a:t>
            </a:r>
            <a:endParaRPr lang="sv-SE" sz="900" dirty="0"/>
          </a:p>
        </p:txBody>
      </p:sp>
    </p:spTree>
    <p:extLst>
      <p:ext uri="{BB962C8B-B14F-4D97-AF65-F5344CB8AC3E}">
        <p14:creationId xmlns:p14="http://schemas.microsoft.com/office/powerpoint/2010/main" val="2937048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539552" y="1993237"/>
            <a:ext cx="7919540" cy="1477328"/>
          </a:xfrm>
          <a:prstGeom prst="rect">
            <a:avLst/>
          </a:prstGeom>
          <a:noFill/>
        </p:spPr>
        <p:txBody>
          <a:bodyPr wrap="none" rtlCol="0">
            <a:spAutoFit/>
          </a:bodyPr>
          <a:lstStyle/>
          <a:p>
            <a:r>
              <a:rPr lang="en-GB" sz="2400" dirty="0"/>
              <a:t>In 1994 I visited Iceland again and also tried to visit the young </a:t>
            </a:r>
          </a:p>
          <a:p>
            <a:r>
              <a:rPr lang="en-GB" sz="2400" dirty="0"/>
              <a:t>volcanic island </a:t>
            </a:r>
            <a:r>
              <a:rPr lang="en-GB" sz="2400" dirty="0" err="1"/>
              <a:t>Hemey</a:t>
            </a:r>
            <a:r>
              <a:rPr lang="en-GB" sz="2400" dirty="0"/>
              <a:t> and also fly over Surtsey </a:t>
            </a:r>
          </a:p>
          <a:p>
            <a:r>
              <a:rPr lang="en-GB" sz="2400" dirty="0"/>
              <a:t>shaped in 1963, but the whether was too hard to get there</a:t>
            </a:r>
          </a:p>
          <a:p>
            <a:endParaRPr lang="sv-SE" dirty="0"/>
          </a:p>
        </p:txBody>
      </p:sp>
    </p:spTree>
    <p:extLst>
      <p:ext uri="{BB962C8B-B14F-4D97-AF65-F5344CB8AC3E}">
        <p14:creationId xmlns:p14="http://schemas.microsoft.com/office/powerpoint/2010/main" val="196923449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7079</TotalTime>
  <Words>1663</Words>
  <Application>Microsoft Office PowerPoint</Application>
  <PresentationFormat>Předvádění na obrazovce (4:3)</PresentationFormat>
  <Paragraphs>123</Paragraphs>
  <Slides>53</Slides>
  <Notes>0</Notes>
  <HiddenSlides>0</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53</vt:i4>
      </vt:variant>
    </vt:vector>
  </HeadingPairs>
  <TitlesOfParts>
    <vt:vector size="56" baseType="lpstr">
      <vt:lpstr>Arial</vt:lpstr>
      <vt:lpstr>Calibri</vt:lpstr>
      <vt:lpstr>Office-tema</vt:lpstr>
      <vt:lpstr>The Mocking Islands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Freedom of the Press</dc:title>
  <dc:creator>Dagmar</dc:creator>
  <cp:lastModifiedBy>notebook</cp:lastModifiedBy>
  <cp:revision>86</cp:revision>
  <cp:lastPrinted>2017-05-10T12:20:46Z</cp:lastPrinted>
  <dcterms:created xsi:type="dcterms:W3CDTF">2016-03-28T07:30:55Z</dcterms:created>
  <dcterms:modified xsi:type="dcterms:W3CDTF">2017-05-13T14:19:31Z</dcterms:modified>
</cp:coreProperties>
</file>