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81" r:id="rId4"/>
    <p:sldId id="280" r:id="rId5"/>
    <p:sldId id="283" r:id="rId6"/>
    <p:sldId id="258" r:id="rId7"/>
    <p:sldId id="282" r:id="rId8"/>
    <p:sldId id="264" r:id="rId9"/>
    <p:sldId id="259" r:id="rId10"/>
    <p:sldId id="284" r:id="rId11"/>
    <p:sldId id="270" r:id="rId12"/>
    <p:sldId id="272" r:id="rId13"/>
    <p:sldId id="274" r:id="rId14"/>
    <p:sldId id="268" r:id="rId15"/>
    <p:sldId id="265" r:id="rId16"/>
    <p:sldId id="273" r:id="rId17"/>
    <p:sldId id="269" r:id="rId18"/>
    <p:sldId id="267" r:id="rId19"/>
    <p:sldId id="286" r:id="rId20"/>
    <p:sldId id="266" r:id="rId21"/>
    <p:sldId id="271" r:id="rId22"/>
    <p:sldId id="27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0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32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10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72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93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89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21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20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89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82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2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4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2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43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17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3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11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EFD560-A04C-4842-A8D6-EBD1213D249D}" type="datetimeFigureOut">
              <a:rPr lang="nl-NL" smtClean="0"/>
              <a:t>13-5-2017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33F638-A652-4953-98C0-6B40BF8C35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823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ewatlas.com/tesla-autopilot-fema/46045/#gallery" TargetMode="External"/><Relationship Id="rId2" Type="http://schemas.openxmlformats.org/officeDocument/2006/relationships/hyperlink" Target="http://newatlas.com/author/spiros-tsantil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2" y="374075"/>
            <a:ext cx="10537970" cy="3574473"/>
          </a:xfrm>
        </p:spPr>
        <p:txBody>
          <a:bodyPr>
            <a:normAutofit/>
          </a:bodyPr>
          <a:lstStyle/>
          <a:p>
            <a:pPr algn="ctr"/>
            <a:r>
              <a:rPr lang="nl-NL" b="1" dirty="0" err="1"/>
              <a:t>Mortal</a:t>
            </a:r>
            <a:r>
              <a:rPr lang="nl-NL" b="1" dirty="0"/>
              <a:t> </a:t>
            </a:r>
            <a:r>
              <a:rPr lang="nl-NL" b="1" dirty="0" err="1"/>
              <a:t>dangers</a:t>
            </a:r>
            <a:r>
              <a:rPr lang="nl-NL" b="1" dirty="0"/>
              <a:t> for </a:t>
            </a:r>
            <a:r>
              <a:rPr lang="nl-NL" b="1" dirty="0" err="1"/>
              <a:t>Motorcycle</a:t>
            </a:r>
            <a:r>
              <a:rPr lang="nl-NL" b="1" dirty="0"/>
              <a:t> </a:t>
            </a:r>
            <a:r>
              <a:rPr lang="nl-NL" b="1" dirty="0" err="1"/>
              <a:t>Riders</a:t>
            </a:r>
            <a:br>
              <a:rPr lang="nl-NL" b="1" dirty="0"/>
            </a:br>
            <a:r>
              <a:rPr lang="nl-NL" sz="2200" b="1" i="1" dirty="0" err="1"/>
              <a:t>the</a:t>
            </a:r>
            <a:r>
              <a:rPr lang="nl-NL" sz="2200" b="1" i="1" dirty="0"/>
              <a:t> </a:t>
            </a:r>
            <a:r>
              <a:rPr lang="nl-NL" sz="2200" b="1" i="1" dirty="0" err="1"/>
              <a:t>voice</a:t>
            </a:r>
            <a:r>
              <a:rPr lang="nl-NL" sz="2200" b="1" i="1" dirty="0"/>
              <a:t> of </a:t>
            </a:r>
            <a:r>
              <a:rPr lang="nl-NL" sz="2200" b="1" i="1" dirty="0" err="1"/>
              <a:t>the</a:t>
            </a:r>
            <a:r>
              <a:rPr lang="nl-NL" sz="2200" b="1" i="1" dirty="0"/>
              <a:t> </a:t>
            </a:r>
            <a:r>
              <a:rPr lang="nl-NL" sz="2200" b="1" i="1" dirty="0" err="1"/>
              <a:t>riders</a:t>
            </a:r>
            <a:br>
              <a:rPr lang="nl-NL" b="1" dirty="0"/>
            </a:br>
            <a:br>
              <a:rPr lang="nl-NL" b="1" dirty="0"/>
            </a:b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2255" y="3864649"/>
            <a:ext cx="6400800" cy="1947333"/>
          </a:xfrm>
        </p:spPr>
        <p:txBody>
          <a:bodyPr/>
          <a:lstStyle/>
          <a:p>
            <a:pPr algn="r"/>
            <a:r>
              <a:rPr lang="nl-NL" b="1" dirty="0" err="1">
                <a:solidFill>
                  <a:schemeClr val="tx1"/>
                </a:solidFill>
              </a:rPr>
              <a:t>MidKnight</a:t>
            </a:r>
            <a:r>
              <a:rPr lang="nl-NL" b="1" dirty="0">
                <a:solidFill>
                  <a:schemeClr val="tx1"/>
                </a:solidFill>
              </a:rPr>
              <a:t> Rider Harold</a:t>
            </a:r>
          </a:p>
          <a:p>
            <a:pPr algn="r"/>
            <a:r>
              <a:rPr lang="nl-NL" b="1" dirty="0">
                <a:solidFill>
                  <a:schemeClr val="tx1"/>
                </a:solidFill>
              </a:rPr>
              <a:t>GEAR+ </a:t>
            </a:r>
            <a:r>
              <a:rPr lang="nl-NL" b="1" dirty="0" err="1">
                <a:solidFill>
                  <a:schemeClr val="tx1"/>
                </a:solidFill>
              </a:rPr>
              <a:t>Reunion</a:t>
            </a:r>
            <a:endParaRPr lang="nl-NL" b="1" dirty="0">
              <a:solidFill>
                <a:schemeClr val="tx1"/>
              </a:solidFill>
            </a:endParaRPr>
          </a:p>
          <a:p>
            <a:pPr algn="r"/>
            <a:r>
              <a:rPr lang="nl-NL" b="1" dirty="0">
                <a:solidFill>
                  <a:schemeClr val="tx1"/>
                </a:solidFill>
              </a:rPr>
              <a:t>Prague, May 2017</a:t>
            </a:r>
          </a:p>
        </p:txBody>
      </p:sp>
      <p:pic>
        <p:nvPicPr>
          <p:cNvPr id="4" name="Afbeelding 3" descr="harolddebock5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9391"/>
            <a:ext cx="3657600" cy="341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45" y="3437465"/>
            <a:ext cx="2642756" cy="35236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667990" y="6525490"/>
            <a:ext cx="225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/>
              <a:t>NL: 1974 BMW 90/6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220093" y="6532416"/>
            <a:ext cx="2493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/>
              <a:t>USA:1980 </a:t>
            </a:r>
            <a:r>
              <a:rPr lang="nl-NL" sz="1400" b="1" i="1" dirty="0" err="1"/>
              <a:t>Yamaha</a:t>
            </a:r>
            <a:r>
              <a:rPr lang="nl-NL" sz="1400" b="1" i="1" dirty="0"/>
              <a:t> 850 XS</a:t>
            </a:r>
          </a:p>
        </p:txBody>
      </p:sp>
    </p:spTree>
    <p:extLst>
      <p:ext uri="{BB962C8B-B14F-4D97-AF65-F5344CB8AC3E}">
        <p14:creationId xmlns:p14="http://schemas.microsoft.com/office/powerpoint/2010/main" val="64007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18609"/>
            <a:ext cx="9218612" cy="1507067"/>
          </a:xfrm>
        </p:spPr>
        <p:txBody>
          <a:bodyPr/>
          <a:lstStyle/>
          <a:p>
            <a:r>
              <a:rPr lang="nl-NL" b="1" dirty="0"/>
              <a:t>Top-10 Dangerous </a:t>
            </a:r>
            <a:r>
              <a:rPr lang="nl-NL" b="1" dirty="0" err="1"/>
              <a:t>innovations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80555" y="124691"/>
            <a:ext cx="11911445" cy="537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Source: European Motorcycle riders survey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Helmet-mounted display of motorcycle information on helmet visor</a:t>
            </a:r>
            <a:endParaRPr lang="nl-NL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Intelligent speed limitation </a:t>
            </a:r>
            <a:r>
              <a:rPr lang="en-US" sz="1400" b="1" dirty="0">
                <a:solidFill>
                  <a:schemeClr val="tx1"/>
                </a:solidFill>
              </a:rPr>
              <a:t>(alert and/or intervene when posted speed limit is exceeded; prevent acceleration over posted speed limit)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Warning and automatic intervention when set cruise control speed is exceeded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Continuous on/off flashing strobe lights for visibility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Real-time rear-view display on helmet visor or windshield  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Adaptive cruise control </a:t>
            </a:r>
            <a:r>
              <a:rPr lang="en-US" sz="1400" b="1" dirty="0">
                <a:solidFill>
                  <a:schemeClr val="tx1"/>
                </a:solidFill>
              </a:rPr>
              <a:t>(maintaining a fixed distance to vehicle in front)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Lane departure warning (when changing lanes)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Heads-up display of vehicle information on windshield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Intersection collision avoidance </a:t>
            </a:r>
            <a:r>
              <a:rPr lang="en-US" sz="1400" b="1" dirty="0">
                <a:solidFill>
                  <a:schemeClr val="tx1"/>
                </a:solidFill>
              </a:rPr>
              <a:t>(through vehicles transmitting speed, location and riding direction to roadside beacons)  </a:t>
            </a:r>
            <a:endParaRPr lang="nl-NL" sz="14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Curve speed warning </a:t>
            </a:r>
            <a:r>
              <a:rPr lang="en-US" sz="1400" b="1" dirty="0">
                <a:solidFill>
                  <a:schemeClr val="tx1"/>
                </a:solidFill>
              </a:rPr>
              <a:t>(GPS-based warning for too much tilt / speed in upcoming curve)</a:t>
            </a:r>
          </a:p>
          <a:p>
            <a:pPr marL="0" lvl="0" indent="0"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1" u="sng" dirty="0">
                <a:solidFill>
                  <a:srgbClr val="FF0000"/>
                </a:solidFill>
              </a:rPr>
              <a:t>Main reasons:</a:t>
            </a: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-     Information overload creates rider distraction</a:t>
            </a:r>
          </a:p>
          <a:p>
            <a:pPr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Outside interference takes away rider’s motorcycle control</a:t>
            </a:r>
          </a:p>
          <a:p>
            <a:pPr lvl="1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Accelerated speed to power out of danger</a:t>
            </a:r>
          </a:p>
          <a:p>
            <a:pPr lvl="1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Braking in turn = bike straightens and rides straight on</a:t>
            </a:r>
            <a:endParaRPr lang="nl-NL" sz="1200" b="1" dirty="0">
              <a:solidFill>
                <a:schemeClr val="tx1"/>
              </a:solidFill>
            </a:endParaRPr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83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" y="5370561"/>
            <a:ext cx="11139054" cy="1507067"/>
          </a:xfrm>
        </p:spPr>
        <p:txBody>
          <a:bodyPr/>
          <a:lstStyle/>
          <a:p>
            <a:r>
              <a:rPr lang="nl-NL" b="1" dirty="0" err="1"/>
              <a:t>Self</a:t>
            </a:r>
            <a:r>
              <a:rPr lang="nl-NL" b="1" dirty="0"/>
              <a:t>-drive </a:t>
            </a:r>
            <a:r>
              <a:rPr lang="nl-NL" b="1" dirty="0" err="1"/>
              <a:t>pioneer</a:t>
            </a:r>
            <a:r>
              <a:rPr lang="nl-NL" b="1" dirty="0"/>
              <a:t>: Tesla (USA)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8" y="72733"/>
            <a:ext cx="6426200" cy="3614738"/>
          </a:xfrm>
        </p:spPr>
      </p:pic>
      <p:sp>
        <p:nvSpPr>
          <p:cNvPr id="3" name="Tekstvak 2"/>
          <p:cNvSpPr txBox="1"/>
          <p:nvPr/>
        </p:nvSpPr>
        <p:spPr>
          <a:xfrm>
            <a:off x="820881" y="3855026"/>
            <a:ext cx="685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100% </a:t>
            </a:r>
            <a:r>
              <a:rPr lang="nl-NL" b="1" i="1" dirty="0" err="1"/>
              <a:t>electric</a:t>
            </a:r>
            <a:r>
              <a:rPr lang="nl-NL" b="1" i="1" dirty="0"/>
              <a:t>, </a:t>
            </a:r>
            <a:r>
              <a:rPr lang="nl-NL" b="1" i="1" dirty="0" err="1"/>
              <a:t>dual</a:t>
            </a:r>
            <a:r>
              <a:rPr lang="nl-NL" b="1" i="1" dirty="0"/>
              <a:t> engine, 4-wheel drive, 0-100 k in 2.7 sec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897091" y="561109"/>
            <a:ext cx="4294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Tesla promotion:</a:t>
            </a:r>
          </a:p>
          <a:p>
            <a:r>
              <a:rPr lang="nl-NL" b="1" i="1" dirty="0"/>
              <a:t>“Hardware </a:t>
            </a:r>
            <a:r>
              <a:rPr lang="nl-NL" b="1" i="1" dirty="0" err="1"/>
              <a:t>much</a:t>
            </a:r>
            <a:r>
              <a:rPr lang="nl-NL" b="1" i="1" dirty="0"/>
              <a:t> </a:t>
            </a:r>
            <a:r>
              <a:rPr lang="nl-NL" b="1" i="1" dirty="0" err="1"/>
              <a:t>higher</a:t>
            </a:r>
            <a:r>
              <a:rPr lang="nl-NL" b="1" i="1" dirty="0"/>
              <a:t> </a:t>
            </a:r>
            <a:r>
              <a:rPr lang="nl-NL" b="1" i="1" dirty="0" err="1"/>
              <a:t>safety</a:t>
            </a:r>
            <a:r>
              <a:rPr lang="nl-NL" b="1" i="1" dirty="0"/>
              <a:t> level  </a:t>
            </a:r>
            <a:r>
              <a:rPr lang="nl-NL" b="1" i="1" dirty="0" err="1"/>
              <a:t>than</a:t>
            </a:r>
            <a:r>
              <a:rPr lang="nl-NL" b="1" i="1" dirty="0"/>
              <a:t> human driver”</a:t>
            </a:r>
          </a:p>
          <a:p>
            <a:endParaRPr lang="nl-NL" b="1" i="1" dirty="0"/>
          </a:p>
          <a:p>
            <a:endParaRPr lang="nl-NL" b="1" i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 err="1"/>
              <a:t>Owner</a:t>
            </a:r>
            <a:r>
              <a:rPr lang="nl-NL" b="1" dirty="0"/>
              <a:t>: </a:t>
            </a:r>
            <a:r>
              <a:rPr lang="nl-NL" b="1" dirty="0" err="1"/>
              <a:t>Elon</a:t>
            </a:r>
            <a:r>
              <a:rPr lang="nl-NL" b="1" dirty="0"/>
              <a:t> </a:t>
            </a:r>
            <a:r>
              <a:rPr lang="nl-NL" b="1" dirty="0" err="1"/>
              <a:t>Musk</a:t>
            </a:r>
            <a:r>
              <a:rPr lang="nl-NL" b="1" dirty="0"/>
              <a:t> (PayPal; </a:t>
            </a:r>
            <a:r>
              <a:rPr lang="nl-NL" b="1" dirty="0" err="1"/>
              <a:t>SpaceX</a:t>
            </a:r>
            <a:r>
              <a:rPr lang="nl-NL" b="1" dirty="0"/>
              <a:t>)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10" y="1561788"/>
            <a:ext cx="1484000" cy="217578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35182" y="4738255"/>
            <a:ext cx="8416636" cy="52322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/>
              <a:t>Are </a:t>
            </a:r>
            <a:r>
              <a:rPr lang="nl-NL" sz="2800" b="1" dirty="0" err="1"/>
              <a:t>self</a:t>
            </a:r>
            <a:r>
              <a:rPr lang="nl-NL" sz="2800" b="1" dirty="0"/>
              <a:t>-drive systems safe for </a:t>
            </a:r>
            <a:r>
              <a:rPr lang="nl-NL" sz="2800" b="1" dirty="0" err="1"/>
              <a:t>motorcycles</a:t>
            </a:r>
            <a:r>
              <a:rPr lang="nl-NL" sz="2800" b="1" dirty="0"/>
              <a:t>?</a:t>
            </a:r>
          </a:p>
        </p:txBody>
      </p:sp>
      <p:pic>
        <p:nvPicPr>
          <p:cNvPr id="8" name="Afbeelding 7" descr="cid:image002.jpg@01CF0008.A5D658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54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49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29003"/>
            <a:ext cx="9218612" cy="1507067"/>
          </a:xfrm>
        </p:spPr>
        <p:txBody>
          <a:bodyPr/>
          <a:lstStyle/>
          <a:p>
            <a:r>
              <a:rPr lang="nl-NL" b="1" dirty="0" err="1"/>
              <a:t>Key</a:t>
            </a:r>
            <a:r>
              <a:rPr lang="nl-NL" b="1" dirty="0"/>
              <a:t> change </a:t>
            </a:r>
            <a:r>
              <a:rPr lang="nl-NL" b="1" dirty="0" err="1"/>
              <a:t>players</a:t>
            </a:r>
            <a:endParaRPr lang="nl-NL" b="1" dirty="0"/>
          </a:p>
        </p:txBody>
      </p:sp>
      <p:sp>
        <p:nvSpPr>
          <p:cNvPr id="5" name="AutoShape 4" descr="Afbeeldingsresultaat voor fema motorcycle logo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84211" y="342897"/>
            <a:ext cx="11234161" cy="44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FEMA:     </a:t>
            </a:r>
            <a:r>
              <a:rPr lang="nl-NL" b="1" dirty="0" err="1">
                <a:solidFill>
                  <a:schemeClr val="tx1"/>
                </a:solidFill>
              </a:rPr>
              <a:t>Federation</a:t>
            </a:r>
            <a:r>
              <a:rPr lang="nl-NL" b="1" dirty="0">
                <a:solidFill>
                  <a:schemeClr val="tx1"/>
                </a:solidFill>
              </a:rPr>
              <a:t> of European </a:t>
            </a:r>
            <a:r>
              <a:rPr lang="nl-NL" b="1" dirty="0" err="1">
                <a:solidFill>
                  <a:schemeClr val="tx1"/>
                </a:solidFill>
              </a:rPr>
              <a:t>Motorcyclists</a:t>
            </a:r>
            <a:r>
              <a:rPr lang="nl-NL" b="1" dirty="0">
                <a:solidFill>
                  <a:schemeClr val="tx1"/>
                </a:solidFill>
              </a:rPr>
              <a:t>’ Association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	             - 17 </a:t>
            </a:r>
            <a:r>
              <a:rPr lang="nl-NL" b="1" dirty="0" err="1">
                <a:solidFill>
                  <a:schemeClr val="tx1"/>
                </a:solidFill>
              </a:rPr>
              <a:t>countries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MAG:     Motorrijders Actie Groep (NL)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RDW:       Dutch Vehicle </a:t>
            </a:r>
            <a:r>
              <a:rPr lang="nl-NL" b="1" dirty="0" err="1">
                <a:solidFill>
                  <a:schemeClr val="tx1"/>
                </a:solidFill>
              </a:rPr>
              <a:t>Authority</a:t>
            </a:r>
            <a:r>
              <a:rPr lang="nl-NL" b="1" dirty="0">
                <a:solidFill>
                  <a:schemeClr val="tx1"/>
                </a:solidFill>
              </a:rPr>
              <a:t> (European type </a:t>
            </a:r>
            <a:r>
              <a:rPr lang="nl-NL" b="1" dirty="0" err="1">
                <a:solidFill>
                  <a:schemeClr val="tx1"/>
                </a:solidFill>
              </a:rPr>
              <a:t>approval</a:t>
            </a:r>
            <a:r>
              <a:rPr lang="nl-NL" b="1" dirty="0">
                <a:solidFill>
                  <a:schemeClr val="tx1"/>
                </a:solidFill>
              </a:rPr>
              <a:t>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>
                <a:solidFill>
                  <a:schemeClr val="tx1"/>
                </a:solidFill>
              </a:rPr>
              <a:t>Tesla:	“</a:t>
            </a:r>
            <a:r>
              <a:rPr lang="nl-NL" b="1" dirty="0" err="1">
                <a:solidFill>
                  <a:schemeClr val="tx1"/>
                </a:solidFill>
              </a:rPr>
              <a:t>self</a:t>
            </a:r>
            <a:r>
              <a:rPr lang="nl-NL" b="1" dirty="0">
                <a:solidFill>
                  <a:schemeClr val="tx1"/>
                </a:solidFill>
              </a:rPr>
              <a:t>-drive” </a:t>
            </a:r>
            <a:r>
              <a:rPr lang="nl-NL" b="1" dirty="0" err="1">
                <a:solidFill>
                  <a:schemeClr val="tx1"/>
                </a:solidFill>
              </a:rPr>
              <a:t>pioneer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292" y="187033"/>
            <a:ext cx="1142999" cy="11429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2" y="1436202"/>
            <a:ext cx="1212275" cy="12122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34" y="2720448"/>
            <a:ext cx="2310245" cy="86634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529" y="3664722"/>
            <a:ext cx="1238250" cy="123825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068" y="3728803"/>
            <a:ext cx="2857500" cy="1600200"/>
          </a:xfrm>
          <a:prstGeom prst="rect">
            <a:avLst/>
          </a:prstGeom>
        </p:spPr>
      </p:pic>
      <p:pic>
        <p:nvPicPr>
          <p:cNvPr id="9" name="Afbeelding 8" descr="cid:image002.jpg@01CF0008.A5D658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5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974" y="5661509"/>
            <a:ext cx="12152025" cy="1507067"/>
          </a:xfrm>
        </p:spPr>
        <p:txBody>
          <a:bodyPr/>
          <a:lstStyle/>
          <a:p>
            <a:r>
              <a:rPr lang="nl-NL" b="1" dirty="0" err="1"/>
              <a:t>Future</a:t>
            </a:r>
            <a:r>
              <a:rPr lang="nl-NL" b="1" dirty="0"/>
              <a:t>: </a:t>
            </a:r>
            <a:r>
              <a:rPr lang="nl-NL" b="1" dirty="0" err="1"/>
              <a:t>Connected</a:t>
            </a:r>
            <a:r>
              <a:rPr lang="nl-NL" b="1" dirty="0"/>
              <a:t> </a:t>
            </a:r>
            <a:r>
              <a:rPr lang="nl-NL" b="1" dirty="0" err="1"/>
              <a:t>Automated</a:t>
            </a:r>
            <a:r>
              <a:rPr lang="nl-NL" b="1" dirty="0"/>
              <a:t> </a:t>
            </a:r>
            <a:r>
              <a:rPr lang="nl-NL" b="1" dirty="0" err="1"/>
              <a:t>Driving</a:t>
            </a:r>
            <a:r>
              <a:rPr lang="nl-NL" b="1" dirty="0"/>
              <a:t> (CAD)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207818" y="290945"/>
            <a:ext cx="7471063" cy="57955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u="sng" dirty="0">
                <a:solidFill>
                  <a:schemeClr val="tx1"/>
                </a:solidFill>
              </a:rPr>
              <a:t>Internet-based CAD: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chemeClr val="tx1"/>
                </a:solidFill>
              </a:rPr>
              <a:t>a) V2I: vehicle-to-infrastructure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chemeClr val="tx1"/>
                </a:solidFill>
              </a:rPr>
              <a:t>b) V2V: vehicle-to-vehicle</a:t>
            </a:r>
          </a:p>
          <a:p>
            <a:pPr marL="0" indent="0">
              <a:buNone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u="sng" dirty="0">
                <a:solidFill>
                  <a:schemeClr val="tx1"/>
                </a:solidFill>
              </a:rPr>
              <a:t>V2V: </a:t>
            </a:r>
            <a:r>
              <a:rPr lang="en-US" sz="1800" b="1" i="1" dirty="0">
                <a:solidFill>
                  <a:schemeClr val="tx1"/>
                </a:solidFill>
              </a:rPr>
              <a:t>Vehicles ‘see’ each other</a:t>
            </a:r>
          </a:p>
          <a:p>
            <a:pPr marL="0" indent="0">
              <a:buNone/>
            </a:pPr>
            <a:r>
              <a:rPr lang="en-US" sz="1400" b="1" i="1" dirty="0">
                <a:solidFill>
                  <a:schemeClr val="tx1"/>
                </a:solidFill>
              </a:rPr>
              <a:t>Automatic:</a:t>
            </a:r>
          </a:p>
          <a:p>
            <a:pPr>
              <a:buFontTx/>
              <a:buChar char="-"/>
            </a:pPr>
            <a:r>
              <a:rPr lang="en-US" sz="1400" b="1" i="1" dirty="0">
                <a:solidFill>
                  <a:schemeClr val="tx1"/>
                </a:solidFill>
              </a:rPr>
              <a:t>right-of way / yielding</a:t>
            </a:r>
          </a:p>
          <a:p>
            <a:pPr>
              <a:buFontTx/>
              <a:buChar char="-"/>
            </a:pPr>
            <a:r>
              <a:rPr lang="en-US" sz="1400" b="1" i="1" dirty="0">
                <a:solidFill>
                  <a:schemeClr val="tx1"/>
                </a:solidFill>
              </a:rPr>
              <a:t>slowing down / stopping</a:t>
            </a:r>
          </a:p>
          <a:p>
            <a:pPr>
              <a:buFontTx/>
              <a:buChar char="-"/>
            </a:pPr>
            <a:r>
              <a:rPr lang="en-US" sz="1400" b="1" i="1" dirty="0">
                <a:solidFill>
                  <a:schemeClr val="tx1"/>
                </a:solidFill>
              </a:rPr>
              <a:t>overtaking / avoiding</a:t>
            </a:r>
          </a:p>
          <a:p>
            <a:pPr>
              <a:buFontTx/>
              <a:buChar char="-"/>
            </a:pPr>
            <a:endParaRPr lang="en-US" sz="18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u="sng" dirty="0">
                <a:solidFill>
                  <a:schemeClr val="tx1"/>
                </a:solidFill>
              </a:rPr>
              <a:t>V2I</a:t>
            </a:r>
            <a:r>
              <a:rPr lang="en-US" sz="1800" b="1" i="1" dirty="0">
                <a:solidFill>
                  <a:schemeClr val="tx1"/>
                </a:solidFill>
              </a:rPr>
              <a:t>: Infrastructure controls vehicle</a:t>
            </a:r>
          </a:p>
          <a:p>
            <a:pPr marL="0" indent="0">
              <a:buNone/>
            </a:pPr>
            <a:r>
              <a:rPr lang="en-US" sz="1400" b="1" i="1" dirty="0">
                <a:solidFill>
                  <a:schemeClr val="tx1"/>
                </a:solidFill>
              </a:rPr>
              <a:t>Automatic:</a:t>
            </a:r>
          </a:p>
          <a:p>
            <a:pPr>
              <a:buFontTx/>
              <a:buChar char="-"/>
            </a:pPr>
            <a:r>
              <a:rPr lang="en-US" sz="1400" b="1" i="1" dirty="0">
                <a:solidFill>
                  <a:schemeClr val="tx1"/>
                </a:solidFill>
              </a:rPr>
              <a:t>Speed reduction to prevent speeding</a:t>
            </a:r>
          </a:p>
          <a:p>
            <a:pPr>
              <a:buFontTx/>
              <a:buChar char="-"/>
            </a:pPr>
            <a:r>
              <a:rPr lang="en-US" sz="1400" b="1" i="1" dirty="0">
                <a:solidFill>
                  <a:schemeClr val="tx1"/>
                </a:solidFill>
              </a:rPr>
              <a:t>Close-distance driving in rush hour traffic</a:t>
            </a:r>
          </a:p>
          <a:p>
            <a:pPr>
              <a:buFontTx/>
              <a:buChar char="-"/>
            </a:pPr>
            <a:r>
              <a:rPr lang="en-US" sz="1400" b="1" i="1" dirty="0">
                <a:solidFill>
                  <a:schemeClr val="tx1"/>
                </a:solidFill>
              </a:rPr>
              <a:t>Power shut-down if in violation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FFC000"/>
                </a:solidFill>
              </a:rPr>
              <a:t>FEMA lobby: mandatory car V2I not mandatory for motorcycles</a:t>
            </a:r>
          </a:p>
          <a:p>
            <a:pPr>
              <a:buFontTx/>
              <a:buChar char="-"/>
            </a:pPr>
            <a:endParaRPr lang="en-US" sz="1800" b="1" i="1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endParaRPr lang="en-US" sz="1800" b="1" i="1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endParaRPr lang="nl-NL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nl-NL" sz="18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400801" y="31168"/>
            <a:ext cx="5652654" cy="6348850"/>
          </a:xfrm>
        </p:spPr>
        <p:txBody>
          <a:bodyPr>
            <a:normAutofit/>
          </a:bodyPr>
          <a:lstStyle/>
          <a:p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Detection devices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Camera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Radar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Lidar (= laser)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Systems currently most in use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Blind Spot Monitoring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Forward Collision Alert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Autonomous Emergency Braking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Dynamic Brake Support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4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79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" y="5349785"/>
            <a:ext cx="11281798" cy="1507067"/>
          </a:xfrm>
        </p:spPr>
        <p:txBody>
          <a:bodyPr/>
          <a:lstStyle/>
          <a:p>
            <a:r>
              <a:rPr lang="nl-NL" b="1" dirty="0"/>
              <a:t>European  </a:t>
            </a:r>
            <a:r>
              <a:rPr lang="nl-NL" b="1" dirty="0" err="1"/>
              <a:t>approval</a:t>
            </a:r>
            <a:r>
              <a:rPr lang="nl-NL" b="1" dirty="0"/>
              <a:t> for </a:t>
            </a:r>
            <a:r>
              <a:rPr lang="nl-NL" b="1" dirty="0" err="1"/>
              <a:t>car</a:t>
            </a:r>
            <a:r>
              <a:rPr lang="nl-NL" b="1" dirty="0"/>
              <a:t> types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35321" y="745727"/>
            <a:ext cx="113493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European car type approval:	centralized, Dutch RDW for Tesla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Car producers: 			traditional car manufacturers (Volvo, Mercedes, BMW, Audi </a:t>
            </a:r>
            <a:r>
              <a:rPr lang="en-US" b="1" dirty="0" err="1"/>
              <a:t>etc</a:t>
            </a:r>
            <a:r>
              <a:rPr lang="en-US" b="1" dirty="0"/>
              <a:t>)</a:t>
            </a:r>
          </a:p>
          <a:p>
            <a:r>
              <a:rPr lang="en-US" b="1" dirty="0"/>
              <a:t>                    			newcomer: Tesla (USA)</a:t>
            </a:r>
          </a:p>
          <a:p>
            <a:r>
              <a:rPr lang="en-US" b="1" dirty="0"/>
              <a:t>                   			outsiders: Google, </a:t>
            </a:r>
            <a:r>
              <a:rPr lang="en-US" b="1" dirty="0" err="1"/>
              <a:t>UberTaxi</a:t>
            </a:r>
            <a:r>
              <a:rPr lang="en-US" b="1" dirty="0"/>
              <a:t>, Samsung</a:t>
            </a:r>
          </a:p>
          <a:p>
            <a:r>
              <a:rPr lang="en-US" b="1" dirty="0"/>
              <a:t>							</a:t>
            </a:r>
          </a:p>
          <a:p>
            <a:r>
              <a:rPr lang="en-US" b="1" dirty="0"/>
              <a:t>Discrepancy: 			theory = assumption: drivers always on the alert</a:t>
            </a:r>
          </a:p>
          <a:p>
            <a:r>
              <a:rPr lang="en-US" b="1" dirty="0"/>
              <a:t>                        			practice = </a:t>
            </a:r>
            <a:r>
              <a:rPr lang="en-US" b="1" dirty="0" err="1"/>
              <a:t>absorped</a:t>
            </a:r>
            <a:r>
              <a:rPr lang="en-US" b="1" dirty="0"/>
              <a:t> on iPhone or iPad  with </a:t>
            </a:r>
            <a:r>
              <a:rPr lang="en-US" b="1" dirty="0" err="1"/>
              <a:t>What’sApp</a:t>
            </a:r>
            <a:r>
              <a:rPr lang="en-US" b="1" dirty="0"/>
              <a:t>, e-mail </a:t>
            </a:r>
            <a:r>
              <a:rPr lang="en-US" b="1" dirty="0" err="1"/>
              <a:t>etc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Critical: 				motorcycle detection and </a:t>
            </a:r>
            <a:r>
              <a:rPr lang="en-US" b="1" dirty="0" err="1"/>
              <a:t>reponse</a:t>
            </a:r>
            <a:r>
              <a:rPr lang="en-US" b="1" dirty="0"/>
              <a:t> of car’s hardware and software</a:t>
            </a:r>
          </a:p>
          <a:p>
            <a:endParaRPr lang="en-US" b="1" dirty="0"/>
          </a:p>
          <a:p>
            <a:r>
              <a:rPr lang="en-US" b="1" i="1" dirty="0">
                <a:solidFill>
                  <a:srgbClr val="FFC000"/>
                </a:solidFill>
              </a:rPr>
              <a:t>Motorcycle nightmare:		no European protocol for testing with motorcycles </a:t>
            </a:r>
          </a:p>
          <a:p>
            <a:endParaRPr lang="en-US" b="1" dirty="0"/>
          </a:p>
          <a:p>
            <a:endParaRPr lang="nl-NL" b="1" dirty="0"/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5327"/>
            <a:ext cx="10382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93" y="4750499"/>
            <a:ext cx="2305915" cy="24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70566"/>
            <a:ext cx="9218612" cy="1507067"/>
          </a:xfrm>
        </p:spPr>
        <p:txBody>
          <a:bodyPr/>
          <a:lstStyle/>
          <a:p>
            <a:r>
              <a:rPr lang="nl-NL" b="1" dirty="0"/>
              <a:t>Tesla </a:t>
            </a:r>
            <a:r>
              <a:rPr lang="nl-NL" b="1" dirty="0" err="1"/>
              <a:t>danger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4212" y="685800"/>
            <a:ext cx="11358852" cy="49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Tesla Model 2 &amp; 3:		</a:t>
            </a:r>
            <a:r>
              <a:rPr lang="nl-NL" b="1" dirty="0" err="1">
                <a:solidFill>
                  <a:schemeClr val="tx1"/>
                </a:solidFill>
              </a:rPr>
              <a:t>equiped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with</a:t>
            </a:r>
            <a:r>
              <a:rPr lang="nl-NL" b="1" dirty="0">
                <a:solidFill>
                  <a:schemeClr val="tx1"/>
                </a:solidFill>
              </a:rPr>
              <a:t> 360 </a:t>
            </a:r>
            <a:r>
              <a:rPr lang="nl-NL" b="1" dirty="0" err="1">
                <a:solidFill>
                  <a:schemeClr val="tx1"/>
                </a:solidFill>
              </a:rPr>
              <a:t>degree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surround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vision</a:t>
            </a:r>
            <a:endParaRPr lang="nl-N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						8 camera’s 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						12 ultrasone sensors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						front radar					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						feature:  autopilot </a:t>
            </a:r>
            <a:r>
              <a:rPr lang="nl-NL" b="1" dirty="0" err="1">
                <a:solidFill>
                  <a:schemeClr val="tx1"/>
                </a:solidFill>
              </a:rPr>
              <a:t>self</a:t>
            </a:r>
            <a:r>
              <a:rPr lang="nl-NL" b="1" dirty="0">
                <a:solidFill>
                  <a:schemeClr val="tx1"/>
                </a:solidFill>
              </a:rPr>
              <a:t>-drive passing on highway</a:t>
            </a:r>
          </a:p>
          <a:p>
            <a:pPr marL="0" indent="0">
              <a:buNone/>
            </a:pPr>
            <a:endParaRPr lang="nl-N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Tesla Model 1:			software upgrade </a:t>
            </a:r>
            <a:r>
              <a:rPr lang="nl-NL" b="1" dirty="0" err="1">
                <a:solidFill>
                  <a:schemeClr val="tx1"/>
                </a:solidFill>
              </a:rPr>
              <a:t>with</a:t>
            </a:r>
            <a:r>
              <a:rPr lang="nl-NL" b="1" dirty="0">
                <a:solidFill>
                  <a:schemeClr val="tx1"/>
                </a:solidFill>
              </a:rPr>
              <a:t> autopilot </a:t>
            </a:r>
            <a:r>
              <a:rPr lang="nl-NL" b="1" dirty="0" err="1">
                <a:solidFill>
                  <a:schemeClr val="tx1"/>
                </a:solidFill>
              </a:rPr>
              <a:t>self</a:t>
            </a:r>
            <a:r>
              <a:rPr lang="nl-NL" b="1" dirty="0">
                <a:solidFill>
                  <a:schemeClr val="tx1"/>
                </a:solidFill>
              </a:rPr>
              <a:t>-drive passing feature </a:t>
            </a:r>
            <a:r>
              <a:rPr lang="nl-NL" b="1" dirty="0" err="1">
                <a:solidFill>
                  <a:schemeClr val="tx1"/>
                </a:solidFill>
              </a:rPr>
              <a:t>possible</a:t>
            </a:r>
            <a:endParaRPr lang="nl-N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						</a:t>
            </a:r>
            <a:r>
              <a:rPr lang="nl-NL" b="1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nl-NL" b="1" dirty="0" err="1">
                <a:solidFill>
                  <a:schemeClr val="tx1"/>
                </a:solidFill>
                <a:sym typeface="Wingdings" panose="05000000000000000000" pitchFamily="2" charset="2"/>
              </a:rPr>
              <a:t>however</a:t>
            </a:r>
            <a:r>
              <a:rPr lang="nl-NL" b="1" dirty="0">
                <a:solidFill>
                  <a:schemeClr val="tx1"/>
                </a:solidFill>
                <a:sym typeface="Wingdings" panose="05000000000000000000" pitchFamily="2" charset="2"/>
              </a:rPr>
              <a:t>: no 360 </a:t>
            </a:r>
            <a:r>
              <a:rPr lang="nl-NL" b="1" dirty="0" err="1">
                <a:solidFill>
                  <a:schemeClr val="tx1"/>
                </a:solidFill>
                <a:sym typeface="Wingdings" panose="05000000000000000000" pitchFamily="2" charset="2"/>
              </a:rPr>
              <a:t>degree</a:t>
            </a:r>
            <a:r>
              <a:rPr lang="nl-NL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>
                <a:solidFill>
                  <a:schemeClr val="tx1"/>
                </a:solidFill>
                <a:sym typeface="Wingdings" panose="05000000000000000000" pitchFamily="2" charset="2"/>
              </a:rPr>
              <a:t>surround</a:t>
            </a:r>
            <a:r>
              <a:rPr lang="nl-NL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>
                <a:solidFill>
                  <a:schemeClr val="tx1"/>
                </a:solidFill>
                <a:sym typeface="Wingdings" panose="05000000000000000000" pitchFamily="2" charset="2"/>
              </a:rPr>
              <a:t>vision</a:t>
            </a:r>
            <a:r>
              <a:rPr lang="nl-NL" b="1" dirty="0">
                <a:solidFill>
                  <a:schemeClr val="tx1"/>
                </a:solidFill>
                <a:sym typeface="Wingdings" panose="05000000000000000000" pitchFamily="2" charset="2"/>
              </a:rPr>
              <a:t>…….!</a:t>
            </a:r>
          </a:p>
          <a:p>
            <a:pPr marL="0" indent="0">
              <a:buNone/>
            </a:pPr>
            <a:endParaRPr lang="nl-NL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096" y="27902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363" y="5318609"/>
            <a:ext cx="8534400" cy="1507067"/>
          </a:xfrm>
        </p:spPr>
        <p:txBody>
          <a:bodyPr/>
          <a:lstStyle/>
          <a:p>
            <a:r>
              <a:rPr lang="nl-NL" b="1" dirty="0"/>
              <a:t>Tesla </a:t>
            </a:r>
            <a:r>
              <a:rPr lang="nl-NL" b="1" dirty="0" err="1"/>
              <a:t>Didn’t</a:t>
            </a:r>
            <a:r>
              <a:rPr lang="nl-NL" b="1" dirty="0"/>
              <a:t> ‘</a:t>
            </a:r>
            <a:r>
              <a:rPr lang="nl-NL" b="1" dirty="0" err="1"/>
              <a:t>see</a:t>
            </a:r>
            <a:r>
              <a:rPr lang="nl-NL" b="1" dirty="0"/>
              <a:t>’ </a:t>
            </a:r>
            <a:r>
              <a:rPr lang="nl-NL" b="1" dirty="0" err="1"/>
              <a:t>the</a:t>
            </a:r>
            <a:r>
              <a:rPr lang="nl-NL" b="1" dirty="0"/>
              <a:t> truck…….</a:t>
            </a:r>
          </a:p>
        </p:txBody>
      </p:sp>
      <p:pic>
        <p:nvPicPr>
          <p:cNvPr id="9" name="Tijdelijke aanduiding voor inhoud 8" descr="De Tesla botste op een vrachtw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210185"/>
            <a:ext cx="5320146" cy="3237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7481454" y="592282"/>
            <a:ext cx="47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1" name="Afbeelding 10" descr="Aanrijding op de A1 bij Bathme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52" y="210185"/>
            <a:ext cx="5760720" cy="323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cid:image002.jpg@01CF0008.A5D658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4270667" y="3491342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2017 Dutch highway accident</a:t>
            </a:r>
          </a:p>
        </p:txBody>
      </p:sp>
    </p:spTree>
    <p:extLst>
      <p:ext uri="{BB962C8B-B14F-4D97-AF65-F5344CB8AC3E}">
        <p14:creationId xmlns:p14="http://schemas.microsoft.com/office/powerpoint/2010/main" val="350202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70561"/>
            <a:ext cx="9218612" cy="1507067"/>
          </a:xfrm>
        </p:spPr>
        <p:txBody>
          <a:bodyPr/>
          <a:lstStyle/>
          <a:p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only</a:t>
            </a:r>
            <a:r>
              <a:rPr lang="nl-NL" b="1" dirty="0"/>
              <a:t> tesla…….</a:t>
            </a:r>
          </a:p>
        </p:txBody>
      </p:sp>
      <p:pic>
        <p:nvPicPr>
          <p:cNvPr id="5" name="Tijdelijke aanduiding voor inhoud 4" descr="https://pbs.twimg.com/media/C7u7TD8WsAA6Kw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519546"/>
            <a:ext cx="7773988" cy="46655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645235" y="2421091"/>
            <a:ext cx="3100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dirty="0"/>
              <a:t>2017 Uber Taxi </a:t>
            </a:r>
          </a:p>
          <a:p>
            <a:r>
              <a:rPr lang="nl-NL" sz="2000" b="1" i="1" dirty="0" err="1"/>
              <a:t>self</a:t>
            </a:r>
            <a:r>
              <a:rPr lang="nl-NL" sz="2000" b="1" i="1" dirty="0"/>
              <a:t>-drive Volvo XS90</a:t>
            </a:r>
          </a:p>
          <a:p>
            <a:r>
              <a:rPr lang="nl-NL" sz="2000" b="1" i="1" dirty="0"/>
              <a:t>in Tempe, Arizona, USA</a:t>
            </a:r>
          </a:p>
        </p:txBody>
      </p:sp>
      <p:pic>
        <p:nvPicPr>
          <p:cNvPr id="6" name="Afbeelding 5" descr="cid:image002.jpg@01CF0008.A5D658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29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29002"/>
            <a:ext cx="9218612" cy="1507067"/>
          </a:xfrm>
        </p:spPr>
        <p:txBody>
          <a:bodyPr/>
          <a:lstStyle/>
          <a:p>
            <a:r>
              <a:rPr lang="nl-NL" b="1" dirty="0" err="1"/>
              <a:t>Motorcycle</a:t>
            </a:r>
            <a:r>
              <a:rPr lang="nl-NL" b="1" dirty="0"/>
              <a:t> - Tesla </a:t>
            </a:r>
            <a:r>
              <a:rPr lang="nl-NL" b="1" dirty="0" err="1"/>
              <a:t>Accidents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4212" y="3616035"/>
            <a:ext cx="8534400" cy="122612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07549"/>
            <a:ext cx="5156091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Norway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Motorcycle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rear-ending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raises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questions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Tesla vehicle type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approval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Europe</a:t>
            </a:r>
            <a:endParaRPr kumimoji="0" lang="nl-NL" altLang="nl-NL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View gallery"/>
              </a:rPr>
              <a:t>  </a:t>
            </a:r>
            <a:r>
              <a:rPr kumimoji="0" lang="nl-NL" altLang="nl-NL" sz="20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The rear-ending of a motorcyclist by a Telsa Model S with Autopilot engaged has raised safety ...">
            <a:hlinkClick r:id="rId3" tooltip="View galler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823"/>
            <a:ext cx="6094585" cy="343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teslarati.com/wp-content/uploads/2016/10/Tesla-Crash-Motorcycle-Hit-Run-Fatali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37" y="1378823"/>
            <a:ext cx="6094892" cy="34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049922" y="372138"/>
            <a:ext cx="5816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USA</a:t>
            </a:r>
            <a:r>
              <a:rPr lang="en-US" b="1" dirty="0"/>
              <a:t>:</a:t>
            </a:r>
          </a:p>
          <a:p>
            <a:r>
              <a:rPr lang="en-US" b="1" dirty="0"/>
              <a:t>Tesla Model S driver flees scene after killing </a:t>
            </a:r>
          </a:p>
          <a:p>
            <a:r>
              <a:rPr lang="en-US" b="1" dirty="0"/>
              <a:t>motorcyclist in hit-and-run accident</a:t>
            </a:r>
          </a:p>
          <a:p>
            <a:endParaRPr lang="nl-NL" dirty="0"/>
          </a:p>
        </p:txBody>
      </p:sp>
      <p:pic>
        <p:nvPicPr>
          <p:cNvPr id="12" name="Afbeelding 11" descr="cid:image002.jpg@01CF0008.A5D658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15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70561"/>
            <a:ext cx="12095018" cy="1507067"/>
          </a:xfrm>
        </p:spPr>
        <p:txBody>
          <a:bodyPr/>
          <a:lstStyle/>
          <a:p>
            <a:r>
              <a:rPr lang="nl-NL" b="1" dirty="0" err="1"/>
              <a:t>Required</a:t>
            </a:r>
            <a:r>
              <a:rPr lang="nl-NL" b="1" dirty="0"/>
              <a:t> </a:t>
            </a:r>
            <a:r>
              <a:rPr lang="nl-NL" b="1" dirty="0" err="1"/>
              <a:t>motorcycle</a:t>
            </a:r>
            <a:r>
              <a:rPr lang="nl-NL" b="1" dirty="0"/>
              <a:t> </a:t>
            </a:r>
            <a:r>
              <a:rPr lang="nl-NL" b="1" dirty="0" err="1"/>
              <a:t>safety</a:t>
            </a:r>
            <a:r>
              <a:rPr lang="nl-NL" b="1" dirty="0"/>
              <a:t> test </a:t>
            </a:r>
            <a:r>
              <a:rPr lang="nl-NL" b="1" dirty="0" err="1"/>
              <a:t>conditions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9483" y="-1"/>
            <a:ext cx="11128664" cy="5860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b="1" u="sng" dirty="0">
                <a:solidFill>
                  <a:schemeClr val="tx1"/>
                </a:solidFill>
              </a:rPr>
              <a:t>Traffic </a:t>
            </a:r>
            <a:r>
              <a:rPr lang="nl-NL" sz="1800" b="1" u="sng" dirty="0" err="1">
                <a:solidFill>
                  <a:schemeClr val="tx1"/>
                </a:solidFill>
              </a:rPr>
              <a:t>condition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 </a:t>
            </a:r>
            <a:r>
              <a:rPr lang="nl-NL" sz="1600" b="1" i="1" dirty="0" err="1">
                <a:solidFill>
                  <a:schemeClr val="tx1"/>
                </a:solidFill>
              </a:rPr>
              <a:t>Sideways</a:t>
            </a:r>
            <a:endParaRPr lang="nl-NL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a) Car not yielding right of way on intersection	      							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b) Car coming onto road from parking area, gas station etc.				       	</a:t>
            </a:r>
          </a:p>
          <a:p>
            <a:pPr marL="0" indent="0">
              <a:buNone/>
            </a:pPr>
            <a:r>
              <a:rPr lang="nl-NL" sz="1600" b="1" i="1" dirty="0" err="1">
                <a:solidFill>
                  <a:schemeClr val="tx1"/>
                </a:solidFill>
              </a:rPr>
              <a:t>Opposite</a:t>
            </a:r>
            <a:r>
              <a:rPr lang="nl-NL" sz="1600" b="1" i="1" u="sng" dirty="0">
                <a:solidFill>
                  <a:schemeClr val="tx1"/>
                </a:solidFill>
              </a:rPr>
              <a:t> </a:t>
            </a:r>
            <a:r>
              <a:rPr lang="nl-NL" sz="1600" b="1" i="1" dirty="0" err="1">
                <a:solidFill>
                  <a:schemeClr val="tx1"/>
                </a:solidFill>
              </a:rPr>
              <a:t>direction</a:t>
            </a:r>
            <a:endParaRPr lang="nl-NL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c) Car turning left in front of motorcycle			       						</a:t>
            </a:r>
            <a:endParaRPr lang="nl-NL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d) Car driving in wrong lane					       							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chemeClr val="tx1"/>
                </a:solidFill>
              </a:rPr>
              <a:t>Same</a:t>
            </a:r>
            <a:r>
              <a:rPr lang="en-US" sz="1600" b="1" i="1" u="sng" dirty="0">
                <a:solidFill>
                  <a:schemeClr val="tx1"/>
                </a:solidFill>
              </a:rPr>
              <a:t> </a:t>
            </a:r>
            <a:r>
              <a:rPr lang="en-US" sz="1600" b="1" i="1" dirty="0">
                <a:solidFill>
                  <a:schemeClr val="tx1"/>
                </a:solidFill>
              </a:rPr>
              <a:t>Direction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e) Car approaching from behind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u="sng" dirty="0">
                <a:solidFill>
                  <a:schemeClr val="tx1"/>
                </a:solidFill>
              </a:rPr>
              <a:t>Test conditions</a:t>
            </a:r>
          </a:p>
          <a:p>
            <a:pPr marL="342900" indent="-342900">
              <a:buAutoNum type="alphaLcParenR"/>
            </a:pPr>
            <a:r>
              <a:rPr lang="en-US" sz="1600" b="1" dirty="0">
                <a:solidFill>
                  <a:schemeClr val="tx1"/>
                </a:solidFill>
              </a:rPr>
              <a:t>City / highway</a:t>
            </a:r>
          </a:p>
          <a:p>
            <a:pPr marL="342900" indent="-342900">
              <a:buAutoNum type="alphaLcParenR"/>
            </a:pPr>
            <a:r>
              <a:rPr lang="en-US" sz="1600" b="1" dirty="0">
                <a:solidFill>
                  <a:schemeClr val="tx1"/>
                </a:solidFill>
              </a:rPr>
              <a:t>Good / bad weather</a:t>
            </a:r>
          </a:p>
          <a:p>
            <a:pPr marL="342900" indent="-342900">
              <a:buAutoNum type="alphaLcParenR"/>
            </a:pPr>
            <a:r>
              <a:rPr lang="en-US" sz="1600" b="1" dirty="0">
                <a:solidFill>
                  <a:schemeClr val="tx1"/>
                </a:solidFill>
              </a:rPr>
              <a:t>Low / high speed</a:t>
            </a:r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922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32" y="311728"/>
            <a:ext cx="3469132" cy="194271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225393" y="2691245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i="1" dirty="0" err="1">
                <a:solidFill>
                  <a:srgbClr val="7030A0"/>
                </a:solidFill>
              </a:rPr>
              <a:t>Ethical</a:t>
            </a:r>
            <a:r>
              <a:rPr lang="nl-NL" b="1" i="1" dirty="0">
                <a:solidFill>
                  <a:srgbClr val="7030A0"/>
                </a:solidFill>
              </a:rPr>
              <a:t> test dilemma:</a:t>
            </a:r>
          </a:p>
          <a:p>
            <a:pPr algn="ctr"/>
            <a:r>
              <a:rPr lang="nl-NL" b="1" i="1" dirty="0" err="1">
                <a:solidFill>
                  <a:srgbClr val="7030A0"/>
                </a:solidFill>
              </a:rPr>
              <a:t>What</a:t>
            </a:r>
            <a:r>
              <a:rPr lang="nl-NL" b="1" i="1" dirty="0">
                <a:solidFill>
                  <a:srgbClr val="7030A0"/>
                </a:solidFill>
              </a:rPr>
              <a:t> failure % is </a:t>
            </a:r>
            <a:r>
              <a:rPr lang="nl-NL" b="1" i="1" dirty="0" err="1">
                <a:solidFill>
                  <a:srgbClr val="7030A0"/>
                </a:solidFill>
              </a:rPr>
              <a:t>acceptable</a:t>
            </a:r>
            <a:r>
              <a:rPr lang="nl-NL" b="1" i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521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287435"/>
            <a:ext cx="9218612" cy="1507067"/>
          </a:xfrm>
        </p:spPr>
        <p:txBody>
          <a:bodyPr/>
          <a:lstStyle/>
          <a:p>
            <a:r>
              <a:rPr lang="nl-NL" b="1" dirty="0"/>
              <a:t># </a:t>
            </a:r>
            <a:r>
              <a:rPr lang="nl-NL" b="1" dirty="0" err="1"/>
              <a:t>Motorcycles</a:t>
            </a:r>
            <a:r>
              <a:rPr lang="nl-NL" b="1" dirty="0"/>
              <a:t> in Europe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2" y="1007924"/>
            <a:ext cx="11015952" cy="4218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Approximately 23.500.000 motorcycle in 31 European countries 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Source European Association of Motorcycle Manufacturers ACEM (ACEM)  </a:t>
            </a:r>
            <a:endParaRPr lang="nl-NL" sz="1200" b="1" i="1" dirty="0">
              <a:solidFill>
                <a:schemeClr val="tx1"/>
              </a:solidFill>
            </a:endParaRPr>
          </a:p>
          <a:p>
            <a:endParaRPr lang="en-US" sz="1800" b="1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Country           Top-7  # motorcycles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Italy			6.500.000 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Germany		3.800.000 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Spain			2.900.000 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France			1.700.000 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Greece			1.600.000 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Poland			1.200.000 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Great Britain		1.100.000 </a:t>
            </a:r>
            <a:endParaRPr lang="nl-NL" sz="1800" b="1" dirty="0">
              <a:solidFill>
                <a:schemeClr val="tx1"/>
              </a:solidFill>
            </a:endParaRPr>
          </a:p>
          <a:p>
            <a:endParaRPr lang="nl-NL" sz="1800" b="1" dirty="0">
              <a:solidFill>
                <a:schemeClr val="tx1"/>
              </a:solidFill>
            </a:endParaRPr>
          </a:p>
        </p:txBody>
      </p:sp>
      <p:pic>
        <p:nvPicPr>
          <p:cNvPr id="6" name="Afbeelding 5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05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4212" y="5308218"/>
            <a:ext cx="8534400" cy="1507067"/>
          </a:xfrm>
        </p:spPr>
        <p:txBody>
          <a:bodyPr/>
          <a:lstStyle/>
          <a:p>
            <a:r>
              <a:rPr lang="nl-NL" b="1" dirty="0"/>
              <a:t>Software </a:t>
            </a:r>
            <a:r>
              <a:rPr lang="nl-NL" b="1" dirty="0" err="1"/>
              <a:t>ethics</a:t>
            </a:r>
            <a:r>
              <a:rPr lang="nl-NL" b="1" dirty="0"/>
              <a:t>: non-</a:t>
            </a:r>
            <a:r>
              <a:rPr lang="nl-NL" b="1" dirty="0" err="1"/>
              <a:t>neutrality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384461"/>
            <a:ext cx="12022282" cy="36152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2400" b="1" dirty="0">
                <a:solidFill>
                  <a:schemeClr val="tx1"/>
                </a:solidFill>
              </a:rPr>
              <a:t>Mercedes-Benz: “</a:t>
            </a:r>
            <a:r>
              <a:rPr lang="nl-NL" sz="2400" b="1" i="1" dirty="0" err="1">
                <a:solidFill>
                  <a:schemeClr val="tx1"/>
                </a:solidFill>
              </a:rPr>
              <a:t>Our</a:t>
            </a:r>
            <a:r>
              <a:rPr lang="nl-NL" sz="2400" b="1" i="1" dirty="0">
                <a:solidFill>
                  <a:schemeClr val="tx1"/>
                </a:solidFill>
              </a:rPr>
              <a:t> top priority is </a:t>
            </a:r>
            <a:r>
              <a:rPr lang="nl-NL" sz="2400" b="1" i="1" dirty="0" err="1">
                <a:solidFill>
                  <a:schemeClr val="tx1"/>
                </a:solidFill>
              </a:rPr>
              <a:t>the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safety</a:t>
            </a:r>
            <a:r>
              <a:rPr lang="nl-NL" sz="2400" b="1" i="1" dirty="0">
                <a:solidFill>
                  <a:schemeClr val="tx1"/>
                </a:solidFill>
              </a:rPr>
              <a:t> of </a:t>
            </a:r>
            <a:r>
              <a:rPr lang="nl-NL" sz="2400" b="1" i="1" dirty="0" err="1">
                <a:solidFill>
                  <a:schemeClr val="tx1"/>
                </a:solidFill>
              </a:rPr>
              <a:t>our</a:t>
            </a:r>
            <a:r>
              <a:rPr lang="nl-NL" sz="2400" b="1" i="1" dirty="0">
                <a:solidFill>
                  <a:schemeClr val="tx1"/>
                </a:solidFill>
              </a:rPr>
              <a:t> </a:t>
            </a:r>
            <a:r>
              <a:rPr lang="nl-NL" sz="2400" b="1" i="1" dirty="0" err="1">
                <a:solidFill>
                  <a:schemeClr val="tx1"/>
                </a:solidFill>
              </a:rPr>
              <a:t>car</a:t>
            </a:r>
            <a:r>
              <a:rPr lang="nl-NL" sz="2400" b="1" i="1" dirty="0">
                <a:solidFill>
                  <a:schemeClr val="tx1"/>
                </a:solidFill>
              </a:rPr>
              <a:t> drivers”</a:t>
            </a:r>
          </a:p>
          <a:p>
            <a:pPr marL="0" indent="0" algn="ctr">
              <a:buNone/>
            </a:pPr>
            <a:r>
              <a:rPr lang="nl-NL" sz="2400" b="1" i="1" dirty="0">
                <a:solidFill>
                  <a:schemeClr val="tx1"/>
                </a:solidFill>
              </a:rPr>
              <a:t> MB software </a:t>
            </a:r>
            <a:r>
              <a:rPr lang="nl-NL" sz="2400" b="1" i="1" dirty="0" err="1">
                <a:solidFill>
                  <a:schemeClr val="tx1"/>
                </a:solidFill>
              </a:rPr>
              <a:t>programmers</a:t>
            </a:r>
            <a:r>
              <a:rPr lang="nl-NL" sz="2400" b="1" i="1" dirty="0">
                <a:solidFill>
                  <a:schemeClr val="tx1"/>
                </a:solidFill>
              </a:rPr>
              <a:t> make </a:t>
            </a:r>
            <a:r>
              <a:rPr lang="nl-NL" sz="2400" b="1" i="1" dirty="0" err="1">
                <a:solidFill>
                  <a:schemeClr val="tx1"/>
                </a:solidFill>
              </a:rPr>
              <a:t>choices</a:t>
            </a:r>
            <a:r>
              <a:rPr lang="nl-NL" sz="2400" b="1" i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nl-NL" b="1" i="1" dirty="0">
                <a:solidFill>
                  <a:schemeClr val="tx1"/>
                </a:solidFill>
              </a:rPr>
              <a:t>                                         </a:t>
            </a:r>
            <a:r>
              <a:rPr lang="nl-NL" b="1" i="1" u="sng" dirty="0">
                <a:solidFill>
                  <a:srgbClr val="00B050"/>
                </a:solidFill>
              </a:rPr>
              <a:t>MB driver </a:t>
            </a:r>
            <a:r>
              <a:rPr lang="nl-NL" b="1" i="1" u="sng" dirty="0" err="1">
                <a:solidFill>
                  <a:srgbClr val="00B050"/>
                </a:solidFill>
              </a:rPr>
              <a:t>wins</a:t>
            </a:r>
            <a:r>
              <a:rPr lang="nl-NL" b="1" i="1" u="sng" dirty="0">
                <a:solidFill>
                  <a:srgbClr val="00B050"/>
                </a:solidFill>
              </a:rPr>
              <a:t>:	</a:t>
            </a:r>
            <a:r>
              <a:rPr lang="nl-NL" b="1" i="1" dirty="0">
                <a:solidFill>
                  <a:schemeClr val="tx1"/>
                </a:solidFill>
              </a:rPr>
              <a:t>								</a:t>
            </a:r>
            <a:r>
              <a:rPr lang="nl-NL" b="1" i="1" u="sng" dirty="0">
                <a:solidFill>
                  <a:srgbClr val="FFC000"/>
                </a:solidFill>
              </a:rPr>
              <a:t>MB driver  </a:t>
            </a:r>
            <a:r>
              <a:rPr lang="nl-NL" b="1" i="1" u="sng" dirty="0" err="1">
                <a:solidFill>
                  <a:srgbClr val="FFC000"/>
                </a:solidFill>
              </a:rPr>
              <a:t>may</a:t>
            </a:r>
            <a:r>
              <a:rPr lang="nl-NL" b="1" i="1" u="sng" dirty="0">
                <a:solidFill>
                  <a:srgbClr val="FFC000"/>
                </a:solidFill>
              </a:rPr>
              <a:t> </a:t>
            </a:r>
            <a:r>
              <a:rPr lang="nl-NL" b="1" i="1" u="sng" dirty="0" err="1">
                <a:solidFill>
                  <a:srgbClr val="FFC000"/>
                </a:solidFill>
              </a:rPr>
              <a:t>lose</a:t>
            </a:r>
            <a:endParaRPr lang="nl-NL" b="1" i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l-NL" b="1" i="1" dirty="0" err="1">
                <a:solidFill>
                  <a:schemeClr val="tx1"/>
                </a:solidFill>
              </a:rPr>
              <a:t>mother</a:t>
            </a:r>
            <a:r>
              <a:rPr lang="nl-NL" b="1" i="1" dirty="0">
                <a:solidFill>
                  <a:schemeClr val="tx1"/>
                </a:solidFill>
              </a:rPr>
              <a:t> </a:t>
            </a:r>
            <a:r>
              <a:rPr lang="nl-NL" b="1" i="1" dirty="0" err="1">
                <a:solidFill>
                  <a:schemeClr val="tx1"/>
                </a:solidFill>
              </a:rPr>
              <a:t>with</a:t>
            </a:r>
            <a:r>
              <a:rPr lang="nl-NL" b="1" i="1" dirty="0">
                <a:solidFill>
                  <a:schemeClr val="tx1"/>
                </a:solidFill>
              </a:rPr>
              <a:t> baby  				</a:t>
            </a:r>
            <a:r>
              <a:rPr lang="nl-NL" b="1" i="1" dirty="0" err="1">
                <a:solidFill>
                  <a:schemeClr val="tx1"/>
                </a:solidFill>
              </a:rPr>
              <a:t>motorcycle</a:t>
            </a:r>
            <a:r>
              <a:rPr lang="nl-NL" b="1" i="1" dirty="0">
                <a:solidFill>
                  <a:schemeClr val="tx1"/>
                </a:solidFill>
              </a:rPr>
              <a:t> Harold			</a:t>
            </a:r>
            <a:r>
              <a:rPr lang="nl-NL" b="1" i="1" dirty="0" err="1">
                <a:solidFill>
                  <a:schemeClr val="tx1"/>
                </a:solidFill>
              </a:rPr>
              <a:t>car</a:t>
            </a:r>
            <a:r>
              <a:rPr lang="nl-NL" b="1" i="1" dirty="0">
                <a:solidFill>
                  <a:schemeClr val="tx1"/>
                </a:solidFill>
              </a:rPr>
              <a:t> in water</a:t>
            </a:r>
          </a:p>
          <a:p>
            <a:pPr marL="0" indent="0">
              <a:buNone/>
            </a:pPr>
            <a:endParaRPr lang="nl-NL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b="1" i="1" dirty="0" err="1">
                <a:solidFill>
                  <a:schemeClr val="tx1"/>
                </a:solidFill>
              </a:rPr>
              <a:t>harold</a:t>
            </a:r>
            <a:endParaRPr lang="nl-NL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b="1" i="1" dirty="0">
                <a:solidFill>
                  <a:schemeClr val="tx1"/>
                </a:solidFill>
              </a:rPr>
              <a:t>h</a:t>
            </a:r>
          </a:p>
          <a:p>
            <a:pPr marL="0" indent="0">
              <a:buNone/>
            </a:pP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582" y="2326408"/>
            <a:ext cx="4215983" cy="28055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9" y="2327562"/>
            <a:ext cx="4215983" cy="28055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13" y="2326408"/>
            <a:ext cx="3803073" cy="2852305"/>
          </a:xfrm>
          <a:prstGeom prst="rect">
            <a:avLst/>
          </a:prstGeom>
        </p:spPr>
      </p:pic>
      <p:pic>
        <p:nvPicPr>
          <p:cNvPr id="7" name="Afbeelding 6" descr="cid:image002.jpg@01CF0008.A5D658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05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" y="5318610"/>
            <a:ext cx="11918372" cy="1507067"/>
          </a:xfrm>
        </p:spPr>
        <p:txBody>
          <a:bodyPr>
            <a:normAutofit/>
          </a:bodyPr>
          <a:lstStyle/>
          <a:p>
            <a:pPr algn="ctr"/>
            <a:r>
              <a:rPr lang="nl-NL" b="1" dirty="0" err="1">
                <a:solidFill>
                  <a:srgbClr val="FFC000"/>
                </a:solidFill>
              </a:rPr>
              <a:t>Successful</a:t>
            </a:r>
            <a:r>
              <a:rPr lang="nl-NL" b="1" dirty="0">
                <a:solidFill>
                  <a:srgbClr val="FFC000"/>
                </a:solidFill>
              </a:rPr>
              <a:t> Lobby to make </a:t>
            </a:r>
            <a:r>
              <a:rPr lang="nl-NL" b="1" dirty="0" err="1">
                <a:solidFill>
                  <a:srgbClr val="FFC000"/>
                </a:solidFill>
              </a:rPr>
              <a:t>european</a:t>
            </a:r>
            <a:r>
              <a:rPr lang="nl-NL" b="1" dirty="0">
                <a:solidFill>
                  <a:srgbClr val="FFC000"/>
                </a:solidFill>
              </a:rPr>
              <a:t> </a:t>
            </a:r>
            <a:br>
              <a:rPr lang="nl-NL" b="1" dirty="0">
                <a:solidFill>
                  <a:srgbClr val="FFC000"/>
                </a:solidFill>
              </a:rPr>
            </a:br>
            <a:r>
              <a:rPr lang="nl-NL" b="1" dirty="0" err="1">
                <a:solidFill>
                  <a:srgbClr val="FFC000"/>
                </a:solidFill>
              </a:rPr>
              <a:t>car</a:t>
            </a:r>
            <a:r>
              <a:rPr lang="nl-NL" b="1" dirty="0">
                <a:solidFill>
                  <a:srgbClr val="FFC000"/>
                </a:solidFill>
              </a:rPr>
              <a:t> type </a:t>
            </a:r>
            <a:r>
              <a:rPr lang="nl-NL" b="1" dirty="0" err="1">
                <a:solidFill>
                  <a:srgbClr val="FFC000"/>
                </a:solidFill>
              </a:rPr>
              <a:t>aproval</a:t>
            </a:r>
            <a:r>
              <a:rPr lang="nl-NL" b="1" dirty="0">
                <a:solidFill>
                  <a:srgbClr val="FFC000"/>
                </a:solidFill>
              </a:rPr>
              <a:t> safe for </a:t>
            </a:r>
            <a:r>
              <a:rPr lang="nl-NL" b="1" dirty="0" err="1">
                <a:solidFill>
                  <a:srgbClr val="FFC000"/>
                </a:solidFill>
              </a:rPr>
              <a:t>motorcycles</a:t>
            </a:r>
            <a:endParaRPr lang="nl-NL" b="1" dirty="0">
              <a:solidFill>
                <a:srgbClr val="FFC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" y="155863"/>
            <a:ext cx="5783580" cy="3614738"/>
          </a:xfrm>
        </p:spPr>
      </p:pic>
      <p:sp>
        <p:nvSpPr>
          <p:cNvPr id="7" name="Tekstvak 6"/>
          <p:cNvSpPr txBox="1"/>
          <p:nvPr/>
        </p:nvSpPr>
        <p:spPr>
          <a:xfrm>
            <a:off x="7481454" y="592282"/>
            <a:ext cx="47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9625" y="155863"/>
            <a:ext cx="6069967" cy="369762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55860" y="3770360"/>
            <a:ext cx="12188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RDW: </a:t>
            </a:r>
          </a:p>
          <a:p>
            <a:endParaRPr lang="en-US" b="1" dirty="0"/>
          </a:p>
          <a:p>
            <a:r>
              <a:rPr lang="en-US" b="1" dirty="0">
                <a:sym typeface="Wingdings" panose="05000000000000000000" pitchFamily="2" charset="2"/>
              </a:rPr>
              <a:t> </a:t>
            </a:r>
            <a:r>
              <a:rPr lang="en-US" b="1" dirty="0"/>
              <a:t>‘Visibility’ of motorcycles critical in future Advanced Driver Assistance Systems</a:t>
            </a:r>
          </a:p>
          <a:p>
            <a:endParaRPr lang="en-US" b="1" dirty="0"/>
          </a:p>
          <a:p>
            <a:r>
              <a:rPr lang="en-US" b="1" dirty="0">
                <a:sym typeface="Wingdings" panose="05000000000000000000" pitchFamily="2" charset="2"/>
              </a:rPr>
              <a:t>  O</a:t>
            </a:r>
            <a:r>
              <a:rPr lang="en-US" b="1" dirty="0"/>
              <a:t>wn test program with different car brands starting in 2017</a:t>
            </a:r>
            <a:endParaRPr lang="nl-NL" b="1" dirty="0"/>
          </a:p>
          <a:p>
            <a:endParaRPr lang="nl-NL" b="1" dirty="0"/>
          </a:p>
        </p:txBody>
      </p:sp>
      <p:pic>
        <p:nvPicPr>
          <p:cNvPr id="11" name="Afbeelding 10" descr="cid:image002.jpg@01CF0008.A5D658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04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91" y="3514154"/>
            <a:ext cx="2847975" cy="16002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4275" y="5152353"/>
            <a:ext cx="11871147" cy="1507067"/>
          </a:xfrm>
        </p:spPr>
        <p:txBody>
          <a:bodyPr>
            <a:normAutofit/>
          </a:bodyPr>
          <a:lstStyle/>
          <a:p>
            <a:r>
              <a:rPr lang="nl-NL" b="1" dirty="0"/>
              <a:t>USA 2017 Great River Road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Natchez</a:t>
            </a:r>
            <a:r>
              <a:rPr lang="nl-NL" b="1" dirty="0"/>
              <a:t> TRACE – 3.000 </a:t>
            </a:r>
            <a:r>
              <a:rPr lang="nl-NL" b="1" dirty="0" err="1"/>
              <a:t>miles</a:t>
            </a:r>
            <a:r>
              <a:rPr lang="nl-NL" b="1" dirty="0"/>
              <a:t>, 4.500 </a:t>
            </a:r>
            <a:r>
              <a:rPr lang="nl-NL" b="1" dirty="0" err="1"/>
              <a:t>kms</a:t>
            </a:r>
            <a:endParaRPr lang="nl-NL" b="1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0" y="167337"/>
            <a:ext cx="4094559" cy="2428497"/>
          </a:xfrm>
        </p:spPr>
      </p:pic>
      <p:sp>
        <p:nvSpPr>
          <p:cNvPr id="7" name="Tekstvak 6"/>
          <p:cNvSpPr txBox="1"/>
          <p:nvPr/>
        </p:nvSpPr>
        <p:spPr>
          <a:xfrm>
            <a:off x="12848989" y="-1537854"/>
            <a:ext cx="431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12" y="116744"/>
            <a:ext cx="2868495" cy="31718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12" y="3490436"/>
            <a:ext cx="2808523" cy="180617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094" y="2452804"/>
            <a:ext cx="2282877" cy="130195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40" y="3823959"/>
            <a:ext cx="1772344" cy="151706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48" y="121295"/>
            <a:ext cx="2545052" cy="2350938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6640" y="100271"/>
            <a:ext cx="2283331" cy="2283331"/>
          </a:xfrm>
          <a:prstGeom prst="rect">
            <a:avLst/>
          </a:prstGeom>
        </p:spPr>
      </p:pic>
      <p:sp>
        <p:nvSpPr>
          <p:cNvPr id="20" name="6-puntige ster 19"/>
          <p:cNvSpPr/>
          <p:nvPr/>
        </p:nvSpPr>
        <p:spPr>
          <a:xfrm>
            <a:off x="2711305" y="1254637"/>
            <a:ext cx="138223" cy="84254"/>
          </a:xfrm>
          <a:prstGeom prst="star6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839" y="2698563"/>
            <a:ext cx="3029398" cy="257002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51184" y="1094340"/>
            <a:ext cx="1040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err="1">
                <a:solidFill>
                  <a:schemeClr val="bg2"/>
                </a:solidFill>
              </a:rPr>
              <a:t>Bloomington</a:t>
            </a:r>
            <a:endParaRPr lang="nl-NL" sz="1100" b="1" dirty="0">
              <a:solidFill>
                <a:schemeClr val="bg2"/>
              </a:solidFill>
            </a:endParaRPr>
          </a:p>
          <a:p>
            <a:r>
              <a:rPr lang="nl-NL" sz="1100" b="1" dirty="0">
                <a:solidFill>
                  <a:schemeClr val="bg2"/>
                </a:solidFill>
              </a:rPr>
              <a:t>Indiana</a:t>
            </a:r>
          </a:p>
        </p:txBody>
      </p:sp>
      <p:sp>
        <p:nvSpPr>
          <p:cNvPr id="5" name="PIJL-LINKS 4"/>
          <p:cNvSpPr/>
          <p:nvPr/>
        </p:nvSpPr>
        <p:spPr>
          <a:xfrm>
            <a:off x="3040912" y="1212105"/>
            <a:ext cx="211414" cy="151212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cid:image002.jpg@01CF0008.A5D6582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99359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99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191" y="5339391"/>
            <a:ext cx="11369242" cy="1507067"/>
          </a:xfrm>
        </p:spPr>
        <p:txBody>
          <a:bodyPr/>
          <a:lstStyle/>
          <a:p>
            <a:r>
              <a:rPr lang="nl-NL" b="1" dirty="0"/>
              <a:t># </a:t>
            </a:r>
            <a:r>
              <a:rPr lang="nl-NL" b="1" dirty="0" err="1"/>
              <a:t>Motorcycle</a:t>
            </a:r>
            <a:r>
              <a:rPr lang="nl-NL" b="1" dirty="0"/>
              <a:t> </a:t>
            </a:r>
            <a:r>
              <a:rPr lang="nl-NL" b="1" dirty="0" err="1"/>
              <a:t>fatalities</a:t>
            </a:r>
            <a:r>
              <a:rPr lang="nl-NL" b="1" dirty="0"/>
              <a:t> / 1.000 </a:t>
            </a:r>
            <a:r>
              <a:rPr lang="nl-NL" b="1" dirty="0" err="1"/>
              <a:t>motorcycles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1" y="685800"/>
            <a:ext cx="11369243" cy="4852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Approximately 4.500 – 5.000 </a:t>
            </a:r>
            <a:r>
              <a:rPr lang="en-US" sz="1800" b="1" u="sng" dirty="0">
                <a:solidFill>
                  <a:schemeClr val="tx1"/>
                </a:solidFill>
              </a:rPr>
              <a:t>fatal</a:t>
            </a:r>
            <a:r>
              <a:rPr lang="en-US" sz="1800" b="1" dirty="0">
                <a:solidFill>
                  <a:schemeClr val="tx1"/>
                </a:solidFill>
              </a:rPr>
              <a:t> motorcycle accidents in Europe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Source: European Commission statistics </a:t>
            </a:r>
            <a:endParaRPr lang="en-US" sz="1200" b="1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 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Relatively dangerous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1.000 – 2.000		25 Croatia, 24 Ireland, 23 Poland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2.000 – 3.000		22 Portugal, 21 France, 20 Latvia, 19 Slovakia, 18 Slovenia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3.000 – 5.000		17 Luxembourg, 16 Great Britain, 15 Belgium, 14 Hungary, 13 Estonia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Relatively safe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5.000 – 7.000		12 Greece, 11 Malta, 10 Czech Republic, 9 Germany, 8 Austria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7.000 – 10.000		7 Sweden, 6 Italy, 5 Finland, 4 Spain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10.000+				3 Switzerland, 2 Netherlands, 1 Denmark</a:t>
            </a:r>
            <a:endParaRPr lang="nl-NL" sz="1800" b="1" dirty="0">
              <a:solidFill>
                <a:schemeClr val="tx1"/>
              </a:solidFill>
            </a:endParaRPr>
          </a:p>
        </p:txBody>
      </p:sp>
      <p:pic>
        <p:nvPicPr>
          <p:cNvPr id="6" name="Afbeelding 5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64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08218"/>
            <a:ext cx="9218612" cy="1507067"/>
          </a:xfrm>
        </p:spPr>
        <p:txBody>
          <a:bodyPr/>
          <a:lstStyle/>
          <a:p>
            <a:r>
              <a:rPr lang="nl-NL" b="1" dirty="0" err="1"/>
              <a:t>Motorcycle</a:t>
            </a:r>
            <a:r>
              <a:rPr lang="nl-NL" b="1" dirty="0"/>
              <a:t> accident </a:t>
            </a:r>
            <a:r>
              <a:rPr lang="nl-NL" b="1" dirty="0" err="1"/>
              <a:t>incidence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6645" y="1433948"/>
            <a:ext cx="1220931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Source: European Motorcycle riders survey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Involved in a motorcycle </a:t>
            </a:r>
            <a:r>
              <a:rPr lang="en-US" sz="1800" b="1" u="sng" dirty="0">
                <a:solidFill>
                  <a:schemeClr val="tx1"/>
                </a:solidFill>
              </a:rPr>
              <a:t>accident of any nature </a:t>
            </a:r>
            <a:r>
              <a:rPr lang="en-US" sz="1800" b="1" dirty="0">
                <a:solidFill>
                  <a:schemeClr val="tx1"/>
                </a:solidFill>
              </a:rPr>
              <a:t>during the past 12 months?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– both one-sided accidents as well as collisions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Accident incidence         Country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Highest incidence:		17 Greece, 16 Austria, 15 Italy, 14 Portugal, 13 Czech Republic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Intermediate:			12 Germany, 11 Belgium, 10 Spain, 9 Great Britain, 8 Netherlands, 7 France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Lowest incidence:		6 Sweden, 5 Poland, 4 Switzerland, 3 Norway, 2 Finland, 1 Denmark</a:t>
            </a:r>
            <a:endParaRPr lang="nl-NL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nl-NL" sz="1800" b="1" dirty="0">
              <a:solidFill>
                <a:schemeClr val="tx1"/>
              </a:solidFill>
            </a:endParaRPr>
          </a:p>
        </p:txBody>
      </p:sp>
      <p:pic>
        <p:nvPicPr>
          <p:cNvPr id="6" name="Afbeelding 5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86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70561"/>
            <a:ext cx="12095018" cy="1507067"/>
          </a:xfrm>
        </p:spPr>
        <p:txBody>
          <a:bodyPr/>
          <a:lstStyle/>
          <a:p>
            <a:r>
              <a:rPr lang="nl-NL" b="1" dirty="0"/>
              <a:t>Road </a:t>
            </a:r>
            <a:r>
              <a:rPr lang="nl-NL" b="1" dirty="0" err="1"/>
              <a:t>infrastructure</a:t>
            </a:r>
            <a:r>
              <a:rPr lang="nl-NL" b="1" dirty="0"/>
              <a:t> </a:t>
            </a:r>
            <a:r>
              <a:rPr lang="nl-NL" b="1" dirty="0" err="1"/>
              <a:t>quality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04008" y="197427"/>
            <a:ext cx="11287991" cy="4696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300" b="1" i="1" dirty="0">
                <a:solidFill>
                  <a:schemeClr val="tx1"/>
                </a:solidFill>
              </a:rPr>
              <a:t>Source: European Motorcycle riders survey</a:t>
            </a:r>
          </a:p>
          <a:p>
            <a:pPr marL="0" indent="0">
              <a:buNone/>
            </a:pPr>
            <a:endParaRPr lang="en-US" sz="1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Road infrastructure quality		Country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Lowest quality:				15 Greece, 14 Belgium, 13 Spain,12 Italy, 11 France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Intermediate:				10 Finland, 9 Czech Republic, 8 Sweden, 7 Switzerland, 6 Portugal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Highest quality:				5 Germany, 4 Norway, 3 Netherlands, 2 Great Britain, 1 Denmark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Top-3 problems: </a:t>
            </a:r>
            <a:endParaRPr lang="nl-NL" sz="1800" b="1" u="sng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Poor maintenance:  			potholes, fillings etc.</a:t>
            </a:r>
            <a:endParaRPr lang="nl-NL" sz="1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Road surface itself: 			top layer material (slippery, repair patches, bitumen fillings etc.)</a:t>
            </a:r>
            <a:endParaRPr lang="nl-NL" sz="1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Markings (painted/patches):  signs, lines, warnings, arrows etc.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1800" b="1" dirty="0">
              <a:solidFill>
                <a:schemeClr val="tx1"/>
              </a:solidFill>
            </a:endParaRPr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4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12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70561"/>
            <a:ext cx="12095018" cy="1507067"/>
          </a:xfrm>
        </p:spPr>
        <p:txBody>
          <a:bodyPr/>
          <a:lstStyle/>
          <a:p>
            <a:r>
              <a:rPr lang="nl-NL" b="1" dirty="0"/>
              <a:t>Top-13 </a:t>
            </a:r>
            <a:r>
              <a:rPr lang="nl-NL" b="1" dirty="0" err="1"/>
              <a:t>motorcycle</a:t>
            </a:r>
            <a:r>
              <a:rPr lang="nl-NL" b="1" dirty="0"/>
              <a:t> accident </a:t>
            </a:r>
            <a:r>
              <a:rPr lang="nl-NL" b="1" dirty="0" err="1"/>
              <a:t>causes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4212" y="654631"/>
            <a:ext cx="11507788" cy="4696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Source: Dutch motorcycle riders survey</a:t>
            </a:r>
          </a:p>
          <a:p>
            <a:pPr marL="0" indent="0">
              <a:buNone/>
            </a:pP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u="sng" dirty="0">
                <a:solidFill>
                  <a:schemeClr val="tx1"/>
                </a:solidFill>
              </a:rPr>
              <a:t>4 Single accident situations							</a:t>
            </a:r>
            <a:r>
              <a:rPr lang="en-US" sz="1800" b="1" u="sng" dirty="0">
                <a:solidFill>
                  <a:schemeClr val="tx1"/>
                </a:solidFill>
              </a:rPr>
              <a:t>Physical injury risk	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1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A Emergency stop to avoid accident (mostly with cars)		       High</a:t>
            </a:r>
            <a:endParaRPr lang="nl-NL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B Oil or fuel on road										       Medium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C Steering error especially in curves							Medium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D Braking error and blocking brakes							Medium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nl-NL" sz="1800" b="1" dirty="0">
              <a:solidFill>
                <a:schemeClr val="tx1"/>
              </a:solidFill>
            </a:endParaRPr>
          </a:p>
          <a:p>
            <a:endParaRPr lang="nl-NL" sz="1800" b="1" dirty="0">
              <a:solidFill>
                <a:schemeClr val="tx1"/>
              </a:solidFill>
            </a:endParaRPr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30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70561"/>
            <a:ext cx="12095018" cy="1507067"/>
          </a:xfrm>
        </p:spPr>
        <p:txBody>
          <a:bodyPr/>
          <a:lstStyle/>
          <a:p>
            <a:r>
              <a:rPr lang="nl-NL" b="1" dirty="0"/>
              <a:t>Top-13 </a:t>
            </a:r>
            <a:r>
              <a:rPr lang="nl-NL" b="1" dirty="0" err="1"/>
              <a:t>motorcycle</a:t>
            </a:r>
            <a:r>
              <a:rPr lang="nl-NL" b="1" dirty="0"/>
              <a:t> accident </a:t>
            </a:r>
            <a:r>
              <a:rPr lang="nl-NL" b="1" dirty="0" err="1"/>
              <a:t>causes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35184" y="-145476"/>
            <a:ext cx="12192000" cy="5507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Accident condition								         Physical injury risk	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Source: Dutch motorcycle riders survey</a:t>
            </a:r>
          </a:p>
          <a:p>
            <a:pPr marL="0" indent="0">
              <a:buNone/>
            </a:pPr>
            <a:endParaRPr lang="nl-NL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i="1" u="sng" dirty="0">
                <a:solidFill>
                  <a:schemeClr val="tx1"/>
                </a:solidFill>
              </a:rPr>
              <a:t>9 </a:t>
            </a:r>
            <a:r>
              <a:rPr lang="en-US" sz="1600" b="1" i="1" u="sng" dirty="0" err="1">
                <a:solidFill>
                  <a:schemeClr val="tx1"/>
                </a:solidFill>
              </a:rPr>
              <a:t>Colision</a:t>
            </a:r>
            <a:r>
              <a:rPr lang="en-US" sz="1600" b="1" i="1" u="sng" dirty="0">
                <a:solidFill>
                  <a:schemeClr val="tx1"/>
                </a:solidFill>
              </a:rPr>
              <a:t> accident situations													</a:t>
            </a:r>
            <a:r>
              <a:rPr lang="en-US" sz="1600" b="1" u="sng" dirty="0">
                <a:solidFill>
                  <a:schemeClr val="tx1"/>
                </a:solidFill>
              </a:rPr>
              <a:t>Physical injury risk	</a:t>
            </a:r>
            <a:endParaRPr lang="nl-NL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600" b="1" i="1" u="sng" dirty="0" err="1">
                <a:solidFill>
                  <a:srgbClr val="FF0000"/>
                </a:solidFill>
              </a:rPr>
              <a:t>Sideways</a:t>
            </a:r>
            <a:endParaRPr lang="nl-NL" sz="1600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E Car not yielding right of way on intersection	      									High</a:t>
            </a:r>
            <a:endParaRPr lang="nl-NL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F Car coming onto road from parking area,, gas station etc.				       			High</a:t>
            </a:r>
          </a:p>
          <a:p>
            <a:pPr marL="0" indent="0">
              <a:buNone/>
            </a:pPr>
            <a:r>
              <a:rPr lang="nl-NL" sz="1600" b="1" i="1" u="sng" dirty="0" err="1">
                <a:solidFill>
                  <a:srgbClr val="FF0000"/>
                </a:solidFill>
              </a:rPr>
              <a:t>Opposite</a:t>
            </a:r>
            <a:r>
              <a:rPr lang="nl-NL" sz="1600" b="1" i="1" u="sng" dirty="0">
                <a:solidFill>
                  <a:srgbClr val="FF0000"/>
                </a:solidFill>
              </a:rPr>
              <a:t> </a:t>
            </a:r>
            <a:r>
              <a:rPr lang="nl-NL" sz="1600" b="1" i="1" u="sng" dirty="0" err="1">
                <a:solidFill>
                  <a:srgbClr val="FF0000"/>
                </a:solidFill>
              </a:rPr>
              <a:t>direction</a:t>
            </a:r>
            <a:endParaRPr lang="nl-NL" sz="1600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G Car turning left in front of motorcycle			       								High</a:t>
            </a:r>
            <a:endParaRPr lang="nl-NL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H Car driving in wrong lane					       </a:t>
            </a:r>
            <a:r>
              <a:rPr lang="en-US" sz="1600" b="1" dirty="0">
                <a:solidFill>
                  <a:srgbClr val="FFC000"/>
                </a:solidFill>
              </a:rPr>
              <a:t>									</a:t>
            </a:r>
            <a:r>
              <a:rPr lang="en-US" sz="1600" b="1" dirty="0">
                <a:solidFill>
                  <a:srgbClr val="FF0000"/>
                </a:solidFill>
              </a:rPr>
              <a:t>High</a:t>
            </a:r>
          </a:p>
          <a:p>
            <a:pPr marL="0" indent="0">
              <a:buNone/>
            </a:pPr>
            <a:r>
              <a:rPr lang="nl-NL" sz="1600" b="1" i="1" u="sng" dirty="0">
                <a:solidFill>
                  <a:srgbClr val="FF0000"/>
                </a:solidFill>
              </a:rPr>
              <a:t>Same </a:t>
            </a:r>
            <a:r>
              <a:rPr lang="nl-NL" sz="1600" b="1" i="1" u="sng" dirty="0" err="1">
                <a:solidFill>
                  <a:srgbClr val="FF0000"/>
                </a:solidFill>
              </a:rPr>
              <a:t>direction</a:t>
            </a:r>
            <a:endParaRPr lang="nl-NL" sz="1600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I Car changing lanes (overtaking, turning </a:t>
            </a:r>
            <a:r>
              <a:rPr lang="en-US" sz="1600" b="1" dirty="0" err="1">
                <a:solidFill>
                  <a:srgbClr val="FF0000"/>
                </a:solidFill>
              </a:rPr>
              <a:t>etc</a:t>
            </a:r>
            <a:r>
              <a:rPr lang="en-US" sz="1600" b="1" dirty="0">
                <a:solidFill>
                  <a:srgbClr val="FF0000"/>
                </a:solidFill>
              </a:rPr>
              <a:t>)	       									Medium</a:t>
            </a:r>
            <a:endParaRPr lang="nl-NL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J Car hitting  motorcycle from behind stopped for traffic light, yielding etc. 			Medium</a:t>
            </a:r>
            <a:endParaRPr lang="nl-NL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K Car changing lanes in traffic jam					       							Medium</a:t>
            </a:r>
            <a:endParaRPr lang="nl-NL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L Car hitting riding motorcycle from behind				       						Medium</a:t>
            </a:r>
            <a:endParaRPr lang="nl-NL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M Motorcycle not keeping enough distance to car in front 		       					Low</a:t>
            </a:r>
            <a:endParaRPr lang="nl-NL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nl-NL" sz="1800" b="1" dirty="0">
                <a:solidFill>
                  <a:schemeClr val="tx1"/>
                </a:solidFill>
              </a:rPr>
              <a:t>666</a:t>
            </a:r>
          </a:p>
        </p:txBody>
      </p:sp>
      <p:pic>
        <p:nvPicPr>
          <p:cNvPr id="5" name="Afbeelding 4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0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60473"/>
            <a:ext cx="12385964" cy="1089894"/>
          </a:xfrm>
        </p:spPr>
        <p:txBody>
          <a:bodyPr>
            <a:noAutofit/>
          </a:bodyPr>
          <a:lstStyle/>
          <a:p>
            <a:r>
              <a:rPr lang="nl-NL" b="1" dirty="0" err="1"/>
              <a:t>Newest</a:t>
            </a:r>
            <a:r>
              <a:rPr lang="nl-NL" b="1" dirty="0"/>
              <a:t> </a:t>
            </a:r>
            <a:r>
              <a:rPr lang="nl-NL" b="1" dirty="0" err="1"/>
              <a:t>danger</a:t>
            </a:r>
            <a:r>
              <a:rPr lang="nl-NL" b="1" dirty="0"/>
              <a:t>: </a:t>
            </a:r>
            <a:r>
              <a:rPr lang="nl-NL" b="1" dirty="0" err="1"/>
              <a:t>Adas</a:t>
            </a:r>
            <a:r>
              <a:rPr lang="nl-NL" b="1" dirty="0"/>
              <a:t>/HAD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6" name="Afbeelding 5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685801"/>
            <a:ext cx="8012631" cy="447371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005448" y="218208"/>
            <a:ext cx="734367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/>
              <a:t>Advanced Driver Assistance Systems / </a:t>
            </a:r>
            <a:r>
              <a:rPr lang="nl-NL" b="1" dirty="0" err="1"/>
              <a:t>Highly</a:t>
            </a:r>
            <a:r>
              <a:rPr lang="nl-NL" b="1" dirty="0"/>
              <a:t> </a:t>
            </a:r>
            <a:r>
              <a:rPr lang="nl-NL" b="1" dirty="0" err="1"/>
              <a:t>Automated</a:t>
            </a:r>
            <a:r>
              <a:rPr lang="nl-NL" b="1" dirty="0"/>
              <a:t> </a:t>
            </a:r>
            <a:r>
              <a:rPr lang="nl-NL" b="1" dirty="0" err="1"/>
              <a:t>Driving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124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318611"/>
            <a:ext cx="9218612" cy="1507067"/>
          </a:xfrm>
        </p:spPr>
        <p:txBody>
          <a:bodyPr/>
          <a:lstStyle/>
          <a:p>
            <a:r>
              <a:rPr lang="nl-NL" b="1" dirty="0"/>
              <a:t>Top-10 </a:t>
            </a:r>
            <a:r>
              <a:rPr lang="nl-NL" b="1" dirty="0" err="1"/>
              <a:t>Useful</a:t>
            </a:r>
            <a:r>
              <a:rPr lang="nl-NL" b="1" dirty="0"/>
              <a:t> </a:t>
            </a:r>
            <a:r>
              <a:rPr lang="nl-NL" b="1" dirty="0" err="1"/>
              <a:t>innovations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4211" y="135082"/>
            <a:ext cx="11507789" cy="549679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i="1" dirty="0">
                <a:solidFill>
                  <a:schemeClr val="tx1"/>
                </a:solidFill>
              </a:rPr>
              <a:t>Source: European Motorcycle riders survey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B050"/>
                </a:solidFill>
              </a:rPr>
              <a:t>ABS </a:t>
            </a:r>
            <a:r>
              <a:rPr lang="en-US" sz="1800" b="1" dirty="0">
                <a:solidFill>
                  <a:schemeClr val="tx1"/>
                </a:solidFill>
              </a:rPr>
              <a:t>(anti-lock braking system)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Visibility improving helmet (prevention of visor fogging-up through heating or de-humidification)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B050"/>
                </a:solidFill>
              </a:rPr>
              <a:t>Monitoring of tire pressure and temperature</a:t>
            </a:r>
            <a:endParaRPr lang="nl-NL" sz="1800" b="1" dirty="0">
              <a:solidFill>
                <a:srgbClr val="00B05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Vision enhancement (contrast reinforcement in bad-sight weather conditions)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Brake assist (applying maximum braking pressure in emergency situations)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B050"/>
                </a:solidFill>
              </a:rPr>
              <a:t>Linked braking systems</a:t>
            </a:r>
            <a:r>
              <a:rPr lang="en-US" sz="1800" b="1" dirty="0">
                <a:solidFill>
                  <a:schemeClr val="tx1"/>
                </a:solidFill>
              </a:rPr>
              <a:t> (engaging both front and rear brakes also when only one is activated)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Impact-sensing cut-off systems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Motorcycle diagnosis (mechanical and technical problems)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rgbClr val="00B050"/>
                </a:solidFill>
              </a:rPr>
              <a:t>Adaptive front lighting </a:t>
            </a:r>
            <a:r>
              <a:rPr lang="en-US" sz="1800" b="1" dirty="0">
                <a:solidFill>
                  <a:schemeClr val="tx1"/>
                </a:solidFill>
              </a:rPr>
              <a:t>(headlight beam projecting into curves) </a:t>
            </a:r>
            <a:endParaRPr lang="nl-NL" sz="1800" b="1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Automatic stability control (preventing rear wheel spin and front wheel lift-off)</a:t>
            </a:r>
          </a:p>
          <a:p>
            <a:pPr marL="342900" lvl="0" indent="-342900"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Main focus:  motorcycle technology itself</a:t>
            </a:r>
          </a:p>
          <a:p>
            <a:pPr marL="0" lvl="0" indent="0">
              <a:buNone/>
            </a:pPr>
            <a:endParaRPr lang="nl-NL" sz="18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sz="1800" b="1" dirty="0">
              <a:solidFill>
                <a:schemeClr val="tx1"/>
              </a:solidFill>
            </a:endParaRPr>
          </a:p>
        </p:txBody>
      </p:sp>
      <p:pic>
        <p:nvPicPr>
          <p:cNvPr id="6" name="Afbeelding 5" descr="cid:image002.jpg@01CF0008.A5D658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5" y="6086475"/>
            <a:ext cx="10382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785444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1874</TotalTime>
  <Words>760</Words>
  <Application>Microsoft Office PowerPoint</Application>
  <PresentationFormat>Širokoúhlá obrazovka</PresentationFormat>
  <Paragraphs>263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Segment</vt:lpstr>
      <vt:lpstr>Mortal dangers for Motorcycle Riders the voice of the riders  </vt:lpstr>
      <vt:lpstr># Motorcycles in Europe</vt:lpstr>
      <vt:lpstr># Motorcycle fatalities / 1.000 motorcycles</vt:lpstr>
      <vt:lpstr>Motorcycle accident incidence</vt:lpstr>
      <vt:lpstr>Road infrastructure quality</vt:lpstr>
      <vt:lpstr>Top-13 motorcycle accident causes</vt:lpstr>
      <vt:lpstr>Top-13 motorcycle accident causes</vt:lpstr>
      <vt:lpstr>Newest danger: Adas/HAD </vt:lpstr>
      <vt:lpstr>Top-10 Useful innovations</vt:lpstr>
      <vt:lpstr>Top-10 Dangerous innovations</vt:lpstr>
      <vt:lpstr>Self-drive pioneer: Tesla (USA)</vt:lpstr>
      <vt:lpstr>Key change players</vt:lpstr>
      <vt:lpstr>Future: Connected Automated Driving (CAD)</vt:lpstr>
      <vt:lpstr>European  approval for car types</vt:lpstr>
      <vt:lpstr>Tesla danger example</vt:lpstr>
      <vt:lpstr>Tesla Didn’t ‘see’ the truck…….</vt:lpstr>
      <vt:lpstr>Not only tesla…….</vt:lpstr>
      <vt:lpstr>Motorcycle - Tesla Accidents</vt:lpstr>
      <vt:lpstr>Required motorcycle safety test conditions</vt:lpstr>
      <vt:lpstr>Software ethics: non-neutrality</vt:lpstr>
      <vt:lpstr>Successful Lobby to make european  car type aproval safe for motorcycles</vt:lpstr>
      <vt:lpstr>USA 2017 Great River Road and Natchez TRACE – 3.000 miles, 4.500 kms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Mortal dangers for Motorcycle Riders</dc:title>
  <dc:creator>Harold de Bock</dc:creator>
  <cp:lastModifiedBy>notebook</cp:lastModifiedBy>
  <cp:revision>108</cp:revision>
  <dcterms:created xsi:type="dcterms:W3CDTF">2017-04-30T11:48:38Z</dcterms:created>
  <dcterms:modified xsi:type="dcterms:W3CDTF">2017-05-13T11:24:03Z</dcterms:modified>
</cp:coreProperties>
</file>